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67" r:id="rId2"/>
    <p:sldMasterId id="2147483668" r:id="rId3"/>
  </p:sldMasterIdLst>
  <p:notesMasterIdLst>
    <p:notesMasterId r:id="rId134"/>
  </p:notesMasterIdLst>
  <p:sldIdLst>
    <p:sldId id="523" r:id="rId4"/>
    <p:sldId id="526" r:id="rId5"/>
    <p:sldId id="496" r:id="rId6"/>
    <p:sldId id="517" r:id="rId7"/>
    <p:sldId id="482" r:id="rId8"/>
    <p:sldId id="518" r:id="rId9"/>
    <p:sldId id="450" r:id="rId10"/>
    <p:sldId id="263" r:id="rId11"/>
    <p:sldId id="545" r:id="rId12"/>
    <p:sldId id="270" r:id="rId13"/>
    <p:sldId id="547" r:id="rId14"/>
    <p:sldId id="273" r:id="rId15"/>
    <p:sldId id="274" r:id="rId16"/>
    <p:sldId id="546" r:id="rId17"/>
    <p:sldId id="275" r:id="rId18"/>
    <p:sldId id="276" r:id="rId19"/>
    <p:sldId id="441" r:id="rId20"/>
    <p:sldId id="442" r:id="rId21"/>
    <p:sldId id="283" r:id="rId22"/>
    <p:sldId id="458" r:id="rId23"/>
    <p:sldId id="289" r:id="rId24"/>
    <p:sldId id="460" r:id="rId25"/>
    <p:sldId id="292" r:id="rId26"/>
    <p:sldId id="527" r:id="rId27"/>
    <p:sldId id="296" r:id="rId28"/>
    <p:sldId id="492" r:id="rId29"/>
    <p:sldId id="425" r:id="rId30"/>
    <p:sldId id="426" r:id="rId31"/>
    <p:sldId id="544" r:id="rId32"/>
    <p:sldId id="543" r:id="rId33"/>
    <p:sldId id="431" r:id="rId34"/>
    <p:sldId id="428" r:id="rId35"/>
    <p:sldId id="429" r:id="rId36"/>
    <p:sldId id="548" r:id="rId37"/>
    <p:sldId id="551" r:id="rId38"/>
    <p:sldId id="552" r:id="rId39"/>
    <p:sldId id="553" r:id="rId40"/>
    <p:sldId id="554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63" r:id="rId50"/>
    <p:sldId id="564" r:id="rId51"/>
    <p:sldId id="565" r:id="rId52"/>
    <p:sldId id="566" r:id="rId53"/>
    <p:sldId id="567" r:id="rId54"/>
    <p:sldId id="568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77" r:id="rId63"/>
    <p:sldId id="578" r:id="rId64"/>
    <p:sldId id="579" r:id="rId65"/>
    <p:sldId id="580" r:id="rId66"/>
    <p:sldId id="581" r:id="rId67"/>
    <p:sldId id="582" r:id="rId68"/>
    <p:sldId id="583" r:id="rId69"/>
    <p:sldId id="584" r:id="rId70"/>
    <p:sldId id="585" r:id="rId71"/>
    <p:sldId id="586" r:id="rId72"/>
    <p:sldId id="587" r:id="rId73"/>
    <p:sldId id="588" r:id="rId74"/>
    <p:sldId id="589" r:id="rId75"/>
    <p:sldId id="590" r:id="rId76"/>
    <p:sldId id="594" r:id="rId77"/>
    <p:sldId id="595" r:id="rId78"/>
    <p:sldId id="596" r:id="rId79"/>
    <p:sldId id="597" r:id="rId80"/>
    <p:sldId id="598" r:id="rId81"/>
    <p:sldId id="599" r:id="rId82"/>
    <p:sldId id="651" r:id="rId83"/>
    <p:sldId id="600" r:id="rId84"/>
    <p:sldId id="601" r:id="rId85"/>
    <p:sldId id="602" r:id="rId86"/>
    <p:sldId id="603" r:id="rId87"/>
    <p:sldId id="604" r:id="rId88"/>
    <p:sldId id="605" r:id="rId89"/>
    <p:sldId id="606" r:id="rId90"/>
    <p:sldId id="607" r:id="rId91"/>
    <p:sldId id="608" r:id="rId92"/>
    <p:sldId id="609" r:id="rId93"/>
    <p:sldId id="610" r:id="rId94"/>
    <p:sldId id="611" r:id="rId95"/>
    <p:sldId id="612" r:id="rId96"/>
    <p:sldId id="613" r:id="rId97"/>
    <p:sldId id="614" r:id="rId98"/>
    <p:sldId id="615" r:id="rId99"/>
    <p:sldId id="616" r:id="rId100"/>
    <p:sldId id="617" r:id="rId101"/>
    <p:sldId id="618" r:id="rId102"/>
    <p:sldId id="619" r:id="rId103"/>
    <p:sldId id="620" r:id="rId104"/>
    <p:sldId id="621" r:id="rId105"/>
    <p:sldId id="622" r:id="rId106"/>
    <p:sldId id="623" r:id="rId107"/>
    <p:sldId id="624" r:id="rId108"/>
    <p:sldId id="625" r:id="rId109"/>
    <p:sldId id="626" r:id="rId110"/>
    <p:sldId id="627" r:id="rId111"/>
    <p:sldId id="628" r:id="rId112"/>
    <p:sldId id="629" r:id="rId113"/>
    <p:sldId id="630" r:id="rId114"/>
    <p:sldId id="631" r:id="rId115"/>
    <p:sldId id="632" r:id="rId116"/>
    <p:sldId id="633" r:id="rId117"/>
    <p:sldId id="634" r:id="rId118"/>
    <p:sldId id="635" r:id="rId119"/>
    <p:sldId id="636" r:id="rId120"/>
    <p:sldId id="637" r:id="rId121"/>
    <p:sldId id="638" r:id="rId122"/>
    <p:sldId id="639" r:id="rId123"/>
    <p:sldId id="640" r:id="rId124"/>
    <p:sldId id="641" r:id="rId125"/>
    <p:sldId id="642" r:id="rId126"/>
    <p:sldId id="644" r:id="rId127"/>
    <p:sldId id="645" r:id="rId128"/>
    <p:sldId id="646" r:id="rId129"/>
    <p:sldId id="653" r:id="rId130"/>
    <p:sldId id="647" r:id="rId131"/>
    <p:sldId id="648" r:id="rId132"/>
    <p:sldId id="650" r:id="rId1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CC00CC"/>
    <a:srgbClr val="003399"/>
    <a:srgbClr val="0000CC"/>
    <a:srgbClr val="800080"/>
    <a:srgbClr val="DDDDDD"/>
    <a:srgbClr val="D1D1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7" autoAdjust="0"/>
    <p:restoredTop sz="98276" autoAdjust="0"/>
  </p:normalViewPr>
  <p:slideViewPr>
    <p:cSldViewPr>
      <p:cViewPr varScale="1">
        <p:scale>
          <a:sx n="68" d="100"/>
          <a:sy n="68" d="100"/>
        </p:scale>
        <p:origin x="-1096" y="-64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098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26" Type="http://schemas.openxmlformats.org/officeDocument/2006/relationships/slide" Target="slides/slide123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e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6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emf"/><Relationship Id="rId1" Type="http://schemas.openxmlformats.org/officeDocument/2006/relationships/image" Target="../media/image6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e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emf"/><Relationship Id="rId4" Type="http://schemas.openxmlformats.org/officeDocument/2006/relationships/image" Target="../media/image103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7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e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5" Type="http://schemas.openxmlformats.org/officeDocument/2006/relationships/image" Target="../media/image123.wmf"/><Relationship Id="rId4" Type="http://schemas.openxmlformats.org/officeDocument/2006/relationships/image" Target="../media/image12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4" Type="http://schemas.openxmlformats.org/officeDocument/2006/relationships/image" Target="../media/image12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emf"/><Relationship Id="rId5" Type="http://schemas.openxmlformats.org/officeDocument/2006/relationships/image" Target="../media/image142.wmf"/><Relationship Id="rId4" Type="http://schemas.openxmlformats.org/officeDocument/2006/relationships/image" Target="../media/image14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4" Type="http://schemas.openxmlformats.org/officeDocument/2006/relationships/image" Target="../media/image146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7" Type="http://schemas.openxmlformats.org/officeDocument/2006/relationships/image" Target="../media/image153.wmf"/><Relationship Id="rId2" Type="http://schemas.openxmlformats.org/officeDocument/2006/relationships/image" Target="../media/image148.wmf"/><Relationship Id="rId1" Type="http://schemas.openxmlformats.org/officeDocument/2006/relationships/image" Target="../media/image147.e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emf"/><Relationship Id="rId1" Type="http://schemas.openxmlformats.org/officeDocument/2006/relationships/image" Target="../media/image154.wmf"/><Relationship Id="rId4" Type="http://schemas.openxmlformats.org/officeDocument/2006/relationships/image" Target="../media/image157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emf"/><Relationship Id="rId4" Type="http://schemas.openxmlformats.org/officeDocument/2006/relationships/image" Target="../media/image187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6" Type="http://schemas.openxmlformats.org/officeDocument/2006/relationships/image" Target="../media/image199.wmf"/><Relationship Id="rId5" Type="http://schemas.openxmlformats.org/officeDocument/2006/relationships/image" Target="../media/image198.wmf"/><Relationship Id="rId4" Type="http://schemas.openxmlformats.org/officeDocument/2006/relationships/image" Target="../media/image19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Relationship Id="rId4" Type="http://schemas.openxmlformats.org/officeDocument/2006/relationships/image" Target="../media/image17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96.wmf"/><Relationship Id="rId4" Type="http://schemas.openxmlformats.org/officeDocument/2006/relationships/image" Target="../media/image202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wmf"/><Relationship Id="rId1" Type="http://schemas.openxmlformats.org/officeDocument/2006/relationships/image" Target="../media/image203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emf"/><Relationship Id="rId6" Type="http://schemas.openxmlformats.org/officeDocument/2006/relationships/image" Target="../media/image50.wmf"/><Relationship Id="rId5" Type="http://schemas.openxmlformats.org/officeDocument/2006/relationships/image" Target="../media/image209.wmf"/><Relationship Id="rId4" Type="http://schemas.openxmlformats.org/officeDocument/2006/relationships/image" Target="../media/image20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emf"/><Relationship Id="rId5" Type="http://schemas.openxmlformats.org/officeDocument/2006/relationships/image" Target="../media/image217.wmf"/><Relationship Id="rId4" Type="http://schemas.openxmlformats.org/officeDocument/2006/relationships/image" Target="../media/image216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wmf"/><Relationship Id="rId1" Type="http://schemas.openxmlformats.org/officeDocument/2006/relationships/image" Target="../media/image221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4" Type="http://schemas.openxmlformats.org/officeDocument/2006/relationships/image" Target="../media/image22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7" Type="http://schemas.openxmlformats.org/officeDocument/2006/relationships/image" Target="../media/image233.wmf"/><Relationship Id="rId2" Type="http://schemas.openxmlformats.org/officeDocument/2006/relationships/image" Target="../media/image228.wmf"/><Relationship Id="rId1" Type="http://schemas.openxmlformats.org/officeDocument/2006/relationships/image" Target="../media/image227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230.w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3" Type="http://schemas.openxmlformats.org/officeDocument/2006/relationships/image" Target="../media/image236.wmf"/><Relationship Id="rId7" Type="http://schemas.openxmlformats.org/officeDocument/2006/relationships/image" Target="../media/image240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6" Type="http://schemas.openxmlformats.org/officeDocument/2006/relationships/image" Target="../media/image239.wmf"/><Relationship Id="rId11" Type="http://schemas.openxmlformats.org/officeDocument/2006/relationships/image" Target="../media/image244.wmf"/><Relationship Id="rId5" Type="http://schemas.openxmlformats.org/officeDocument/2006/relationships/image" Target="../media/image238.wmf"/><Relationship Id="rId10" Type="http://schemas.openxmlformats.org/officeDocument/2006/relationships/image" Target="../media/image243.wmf"/><Relationship Id="rId4" Type="http://schemas.openxmlformats.org/officeDocument/2006/relationships/image" Target="../media/image237.wmf"/><Relationship Id="rId9" Type="http://schemas.openxmlformats.org/officeDocument/2006/relationships/image" Target="../media/image2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Relationship Id="rId4" Type="http://schemas.openxmlformats.org/officeDocument/2006/relationships/image" Target="../media/image17.w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wmf"/><Relationship Id="rId1" Type="http://schemas.openxmlformats.org/officeDocument/2006/relationships/image" Target="../media/image245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3" Type="http://schemas.openxmlformats.org/officeDocument/2006/relationships/image" Target="../media/image236.wmf"/><Relationship Id="rId7" Type="http://schemas.openxmlformats.org/officeDocument/2006/relationships/image" Target="../media/image240.wmf"/><Relationship Id="rId12" Type="http://schemas.openxmlformats.org/officeDocument/2006/relationships/image" Target="../media/image248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6" Type="http://schemas.openxmlformats.org/officeDocument/2006/relationships/image" Target="../media/image239.wmf"/><Relationship Id="rId11" Type="http://schemas.openxmlformats.org/officeDocument/2006/relationships/image" Target="../media/image244.wmf"/><Relationship Id="rId5" Type="http://schemas.openxmlformats.org/officeDocument/2006/relationships/image" Target="../media/image238.wmf"/><Relationship Id="rId10" Type="http://schemas.openxmlformats.org/officeDocument/2006/relationships/image" Target="../media/image243.wmf"/><Relationship Id="rId4" Type="http://schemas.openxmlformats.org/officeDocument/2006/relationships/image" Target="../media/image237.wmf"/><Relationship Id="rId9" Type="http://schemas.openxmlformats.org/officeDocument/2006/relationships/image" Target="../media/image242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3" Type="http://schemas.openxmlformats.org/officeDocument/2006/relationships/image" Target="../media/image236.wmf"/><Relationship Id="rId7" Type="http://schemas.openxmlformats.org/officeDocument/2006/relationships/image" Target="../media/image240.wmf"/><Relationship Id="rId12" Type="http://schemas.openxmlformats.org/officeDocument/2006/relationships/image" Target="../media/image249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6" Type="http://schemas.openxmlformats.org/officeDocument/2006/relationships/image" Target="../media/image239.wmf"/><Relationship Id="rId11" Type="http://schemas.openxmlformats.org/officeDocument/2006/relationships/image" Target="../media/image244.wmf"/><Relationship Id="rId5" Type="http://schemas.openxmlformats.org/officeDocument/2006/relationships/image" Target="../media/image238.wmf"/><Relationship Id="rId10" Type="http://schemas.openxmlformats.org/officeDocument/2006/relationships/image" Target="../media/image243.wmf"/><Relationship Id="rId4" Type="http://schemas.openxmlformats.org/officeDocument/2006/relationships/image" Target="../media/image237.wmf"/><Relationship Id="rId9" Type="http://schemas.openxmlformats.org/officeDocument/2006/relationships/image" Target="../media/image242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wmf"/><Relationship Id="rId2" Type="http://schemas.openxmlformats.org/officeDocument/2006/relationships/image" Target="../media/image249.wmf"/><Relationship Id="rId1" Type="http://schemas.openxmlformats.org/officeDocument/2006/relationships/image" Target="../media/image250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wmf"/><Relationship Id="rId1" Type="http://schemas.openxmlformats.org/officeDocument/2006/relationships/image" Target="../media/image251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99BF0A-E508-4B2C-8402-9E41A88F4A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920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147483647" y="0"/>
            <a:ext cx="0" cy="2147483647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8243" name="备注占位符 2"/>
          <p:cNvSpPr>
            <a:spLocks noGrp="1" noRot="1" noChangeArrowheads="1" noTextEdit="1"/>
          </p:cNvSpPr>
          <p:nvPr>
            <p:ph type="body" idx="1"/>
          </p:nvPr>
        </p:nvSpPr>
        <p:spPr>
          <a:xfrm>
            <a:off x="468313" y="1268413"/>
            <a:ext cx="8229600" cy="5029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CDCC9-4C87-4D5D-AB91-8DEB58FCE547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A1875-7982-44EB-BD59-0002DDD590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751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C4FFA-DEEF-4F2C-B913-948B74691CCA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41C54-18FF-42F0-95E6-10F21AAFEC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141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27850" y="214313"/>
            <a:ext cx="2054225" cy="68151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5175" y="214313"/>
            <a:ext cx="6010275" cy="68151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6C05C-0F3B-4CBE-8C1D-240CD0C7C685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FCD49-13BB-425B-8AC9-9AB2A50EEA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200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65175" y="1395413"/>
            <a:ext cx="4032250" cy="27400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765175" y="4287838"/>
            <a:ext cx="4032250" cy="2741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949825" y="1395413"/>
            <a:ext cx="4032250" cy="563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5CEF7-5D33-4CFB-A240-CC057444237B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EEB65-3A59-4B0B-9C92-140894E546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4713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5175" y="1395413"/>
            <a:ext cx="4032250" cy="563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49825" y="1395413"/>
            <a:ext cx="4032250" cy="27400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49825" y="4287838"/>
            <a:ext cx="4032250" cy="2741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D1141-ADA3-4970-AF81-FEEC979794CD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E7AA7-3DE2-4CF0-8873-E9D77F5AC9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28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5175" y="1395413"/>
            <a:ext cx="4032250" cy="563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9825" y="1395413"/>
            <a:ext cx="4032250" cy="563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43350-2165-49C7-AF6D-03D0D747C46E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B054C-33B1-4963-9ED3-41EABC8F16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140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65175" y="214313"/>
            <a:ext cx="8216900" cy="6815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2FCFC-BBEF-41AB-9DA9-CEA40E4330E6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3B752-056D-472B-B9A7-3F3FEEB1D0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745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919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65175" y="1395413"/>
            <a:ext cx="4032250" cy="27400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49825" y="1395413"/>
            <a:ext cx="4032250" cy="27400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65175" y="4287838"/>
            <a:ext cx="4032250" cy="2741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49825" y="4287838"/>
            <a:ext cx="4032250" cy="2741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360E-63B5-43DC-89E8-C58E5B610905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2A719-332A-43F6-BB0D-242389A097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352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1208E-8280-4676-A664-EE3E5169998D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C5413-155F-4D42-9F50-BDD945C0C7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5612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69ACF-FD51-4C08-8FF8-6C5EB5B359D9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1FDB7-1E58-4CAC-A41B-464C2A6B86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991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99C61-07BF-4F53-9508-94895093B921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3C753-C9ED-4C2F-BFD1-B0646E4ECC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56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5A3DB-7FEE-498C-97A8-BF2C0464405F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A312F-CE1E-40E4-B142-8829BB9D6C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579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5175" y="1395413"/>
            <a:ext cx="4032250" cy="5634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9825" y="1395413"/>
            <a:ext cx="4032250" cy="5634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D80FF-2C7D-49D5-B8BF-30532E143F9F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B2536-C256-49DC-8AAB-135B8770DD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9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87E47-B78F-450C-8F89-0A5CBB96A9E9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E6E87-AB43-44E1-BAF9-BAA2DA1122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14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777C3-687B-4160-93D6-227D3375F727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3ADA4-C6FF-49A1-BF76-48514315BF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120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6EBD-C63B-462A-8075-D0F638226FF1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8F61B-9863-4553-AF69-461E57D201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102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9D064-1781-48E9-A8B8-469029F60A0A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ABE17-7BFC-4277-AAA9-F144566F5A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1768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61A43-B81D-4E6C-AA04-A8AA3067ABAA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76A64-9405-47EE-B3C4-6F9387359F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8834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3388D-10AD-41A6-959C-5BDDFA6FCE54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5010A-D046-42F9-B2E2-24CBAEA209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899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27850" y="214313"/>
            <a:ext cx="2054225" cy="68151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5175" y="214313"/>
            <a:ext cx="6010275" cy="68151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3C1DA-8B71-4D83-A0DF-FFC94F55A374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E3BED-F8C5-4A40-BE27-4416A5E7C4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0967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C83A3-778B-4544-A8C4-F1AE26A8B87A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578CF-B1A6-49D9-8325-828D4C81EE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810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C5A70-3450-4AC0-B380-82E906A9FABE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176DE-9C44-493F-8692-F6BBC05907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8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FAA9F-ED03-44B9-9000-A52C40BC264B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A3FC5-9F1C-4ACF-9C70-1C3DDEBCEC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93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1A609-8A27-4F6C-968C-861289360720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90309-FF81-409E-B34C-49F2017033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12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EC72C-3865-41D6-B5F7-9AD2659874B8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DE505-F1AF-418C-A2BA-045F5D924B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7070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8A791-BD42-4425-BC8F-FD3AEDC4E1C0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F5BE0-FF45-4DCB-9BB5-D32CE9E910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525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3E255-7AC9-4355-9435-ACBEAD3AF4F7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0868B-B55F-474E-8651-57A4C2177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9567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7E2954-1EF9-4AC6-901B-2A5BCD4F30D4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B016E-48B3-4E28-A4B2-6F24A1B8CB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52159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AE9ED-A5E7-4F0E-9F2A-A98646B28AD3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3DB69-AFC4-4235-B105-1319ACCCAF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8634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31D6A-DF38-4EB7-ACFC-D968557B5831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92FF0-6A04-4D7A-A726-38FBEA76BA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9925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57B8B-E63E-4C06-8846-A1400162A605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742DF-E3A0-43F3-95CE-54F3CC30C6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831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28600"/>
            <a:ext cx="2058988" cy="60690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29325" cy="60690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A77A2-B120-46E7-A30F-7627C00F9885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089F6-E66B-416C-8AE9-A79A6E7AE6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37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5175" y="1395413"/>
            <a:ext cx="4032250" cy="5634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9825" y="1395413"/>
            <a:ext cx="4032250" cy="5634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753F6-D311-4A07-8AF0-DE778C2D293C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89D8A-D29D-43A3-8522-C075ABFF05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9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74B0C-CD3B-4359-9658-B864EE33AD9E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46EEC-BCF3-4A4F-B92A-440380486E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91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C1E99-8EDC-42AC-A007-2652FDAFA38F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AAA1D-38EE-48C4-BA9E-562F57E52B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07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3B0E6-5B37-4718-81DE-426C54FC6051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E60C7-8D4F-44B8-8094-47ACA70DEE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39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25E20-0ABD-4473-9C3D-F34E1576D289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F9735-BACD-48A2-AA1C-92DEF451BF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02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DB82D-1998-4A1A-A6EC-64746C29CE42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96A25-E77E-4851-BE86-C79A28A7B8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8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395413"/>
            <a:ext cx="8216900" cy="563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1812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fld id="{A6AF37AF-0235-4632-BA12-DD7D96ABBD97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21812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812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fld id="{B6FBB0E6-1DD6-4DA1-8654-3A192D2433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p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2051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395413"/>
            <a:ext cx="8216900" cy="563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1812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fld id="{5190C064-1190-4D76-A4E9-F88C1AEA52B6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21812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812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fld id="{22494025-298C-472B-AD4E-E24196C62A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p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charset="0"/>
              </a:rPr>
              <a:t>第二级</a:t>
            </a:r>
          </a:p>
          <a:p>
            <a:pPr lvl="2"/>
            <a:r>
              <a:rPr lang="zh-CN" altLang="en-US" smtClean="0">
                <a:sym typeface="Arial" charset="0"/>
              </a:rPr>
              <a:t>第三级</a:t>
            </a:r>
          </a:p>
          <a:p>
            <a:pPr lvl="3"/>
            <a:r>
              <a:rPr lang="zh-CN" altLang="en-US" smtClean="0">
                <a:sym typeface="Arial" charset="0"/>
              </a:rPr>
              <a:t>第四级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charset="0"/>
              </a:rPr>
              <a:t>单击此处编辑母版标题样式</a:t>
            </a:r>
          </a:p>
        </p:txBody>
      </p:sp>
      <p:sp>
        <p:nvSpPr>
          <p:cNvPr id="21812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fld id="{1F7D04E7-04B1-4647-8C50-621119BEA6BB}" type="datetime1">
              <a:rPr lang="zh-CN" altLang="en-US"/>
              <a:pPr>
                <a:defRPr/>
              </a:pPr>
              <a:t>2019/11/3</a:t>
            </a:fld>
            <a:endParaRPr lang="en-US" altLang="zh-CN"/>
          </a:p>
        </p:txBody>
      </p:sp>
      <p:sp>
        <p:nvSpPr>
          <p:cNvPr id="21812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812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ahoma" pitchFamily="34" charset="0"/>
              </a:defRPr>
            </a:lvl1pPr>
          </a:lstStyle>
          <a:p>
            <a:pPr>
              <a:defRPr/>
            </a:pPr>
            <a:fld id="{C6F0576D-5D2B-4269-ABE6-5E641BFE00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  <a:ea typeface="宋体" pitchFamily="2" charset="-122"/>
          <a:sym typeface="Arial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u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rgbClr val="CC3399"/>
        </a:buClr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sym typeface="Arial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sym typeface="Arial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r"/>
        <a:defRPr sz="2000">
          <a:solidFill>
            <a:schemeClr val="tx1"/>
          </a:solidFill>
          <a:latin typeface="+mn-lt"/>
          <a:ea typeface="+mn-ea"/>
          <a:sym typeface="Arial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  <a:ea typeface="+mn-ea"/>
          <a:sym typeface="Arial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  <a:ea typeface="+mn-ea"/>
          <a:sym typeface="Arial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  <a:ea typeface="+mn-ea"/>
          <a:sym typeface="Arial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  <a:ea typeface="+mn-ea"/>
          <a:sym typeface="Arial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  <a:ea typeface="+mn-ea"/>
          <a:sym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17.w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24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emf"/><Relationship Id="rId7" Type="http://schemas.openxmlformats.org/officeDocument/2006/relationships/image" Target="../media/image274.png"/><Relationship Id="rId2" Type="http://schemas.openxmlformats.org/officeDocument/2006/relationships/image" Target="../media/image26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2" Type="http://schemas.openxmlformats.org/officeDocument/2006/relationships/image" Target="../media/image269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emf"/><Relationship Id="rId2" Type="http://schemas.openxmlformats.org/officeDocument/2006/relationships/image" Target="../media/image277.emf"/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2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17.w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28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image" Target="../media/image284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89.wmf"/><Relationship Id="rId4" Type="http://schemas.openxmlformats.org/officeDocument/2006/relationships/image" Target="../media/image288.w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2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image" Target="../media/image269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1.emf"/><Relationship Id="rId4" Type="http://schemas.openxmlformats.org/officeDocument/2006/relationships/image" Target="../media/image291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emf"/><Relationship Id="rId7" Type="http://schemas.openxmlformats.org/officeDocument/2006/relationships/image" Target="../media/image297.png"/><Relationship Id="rId2" Type="http://schemas.openxmlformats.org/officeDocument/2006/relationships/image" Target="../media/image292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w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emf"/><Relationship Id="rId1" Type="http://schemas.openxmlformats.org/officeDocument/2006/relationships/slideLayout" Target="../slideLayouts/slideLayout2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wmf"/><Relationship Id="rId2" Type="http://schemas.openxmlformats.org/officeDocument/2006/relationships/image" Target="../media/image302.w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6.wmf"/><Relationship Id="rId5" Type="http://schemas.openxmlformats.org/officeDocument/2006/relationships/image" Target="../media/image305.wmf"/><Relationship Id="rId4" Type="http://schemas.openxmlformats.org/officeDocument/2006/relationships/image" Target="../media/image304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w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9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image" Target="../media/image310.w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2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1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313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wmf"/><Relationship Id="rId2" Type="http://schemas.openxmlformats.org/officeDocument/2006/relationships/image" Target="../media/image314.wmf"/><Relationship Id="rId1" Type="http://schemas.openxmlformats.org/officeDocument/2006/relationships/slideLayout" Target="../slideLayouts/slideLayout2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eg"/><Relationship Id="rId2" Type="http://schemas.openxmlformats.org/officeDocument/2006/relationships/image" Target="../media/image316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9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28.wmf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5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0.w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6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5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5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6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6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72.e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8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7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87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9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107.bin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94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93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11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03.w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115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07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119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12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11.w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12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1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1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22.e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34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27.wmf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3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32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131.wmf"/><Relationship Id="rId4" Type="http://schemas.openxmlformats.org/officeDocument/2006/relationships/image" Target="../media/image128.wmf"/><Relationship Id="rId9" Type="http://schemas.openxmlformats.org/officeDocument/2006/relationships/oleObject" Target="../embeddings/oleObject14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3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36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2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41.wmf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5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46.e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15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64.bin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51.wmf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53.w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60.bin"/><Relationship Id="rId15" Type="http://schemas.openxmlformats.org/officeDocument/2006/relationships/oleObject" Target="../embeddings/oleObject165.bin"/><Relationship Id="rId10" Type="http://schemas.openxmlformats.org/officeDocument/2006/relationships/image" Target="../media/image150.wmf"/><Relationship Id="rId4" Type="http://schemas.openxmlformats.org/officeDocument/2006/relationships/image" Target="../media/image147.emf"/><Relationship Id="rId9" Type="http://schemas.openxmlformats.org/officeDocument/2006/relationships/oleObject" Target="../embeddings/oleObject162.bin"/><Relationship Id="rId14" Type="http://schemas.openxmlformats.org/officeDocument/2006/relationships/image" Target="../media/image152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55.emf"/><Relationship Id="rId5" Type="http://schemas.openxmlformats.org/officeDocument/2006/relationships/oleObject" Target="../embeddings/oleObject167.bin"/><Relationship Id="rId10" Type="http://schemas.openxmlformats.org/officeDocument/2006/relationships/image" Target="../media/image157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6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161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7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6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69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180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86.bin"/><Relationship Id="rId5" Type="http://schemas.openxmlformats.org/officeDocument/2006/relationships/oleObject" Target="../embeddings/oleObject183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8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9.bin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wmf"/><Relationship Id="rId20" Type="http://schemas.openxmlformats.org/officeDocument/2006/relationships/image" Target="../media/image7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3.emf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1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17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0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178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18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83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oleObject" Target="../embeddings/oleObject196.bin"/><Relationship Id="rId7" Type="http://schemas.openxmlformats.org/officeDocument/2006/relationships/oleObject" Target="../embeddings/oleObject19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97.bin"/><Relationship Id="rId10" Type="http://schemas.openxmlformats.org/officeDocument/2006/relationships/image" Target="../media/image187.wmf"/><Relationship Id="rId4" Type="http://schemas.openxmlformats.org/officeDocument/2006/relationships/image" Target="../media/image184.emf"/><Relationship Id="rId9" Type="http://schemas.openxmlformats.org/officeDocument/2006/relationships/oleObject" Target="../embeddings/oleObject19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188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204.bin"/><Relationship Id="rId4" Type="http://schemas.openxmlformats.org/officeDocument/2006/relationships/image" Target="../media/image191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13" Type="http://schemas.openxmlformats.org/officeDocument/2006/relationships/oleObject" Target="../embeddings/oleObject211.bin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198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95.wmf"/><Relationship Id="rId11" Type="http://schemas.openxmlformats.org/officeDocument/2006/relationships/oleObject" Target="../embeddings/oleObject210.bin"/><Relationship Id="rId5" Type="http://schemas.openxmlformats.org/officeDocument/2006/relationships/oleObject" Target="../embeddings/oleObject207.bin"/><Relationship Id="rId10" Type="http://schemas.openxmlformats.org/officeDocument/2006/relationships/image" Target="../media/image197.wmf"/><Relationship Id="rId4" Type="http://schemas.openxmlformats.org/officeDocument/2006/relationships/image" Target="../media/image194.w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199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213.bin"/><Relationship Id="rId10" Type="http://schemas.openxmlformats.org/officeDocument/2006/relationships/image" Target="../media/image202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21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6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04.w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20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oleObject" Target="../embeddings/oleObject223.bin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209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222.bin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208.wmf"/><Relationship Id="rId4" Type="http://schemas.openxmlformats.org/officeDocument/2006/relationships/image" Target="../media/image205.emf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5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oleObject" Target="../embeddings/oleObject224.bin"/><Relationship Id="rId7" Type="http://schemas.openxmlformats.org/officeDocument/2006/relationships/oleObject" Target="../embeddings/oleObject226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225.bin"/><Relationship Id="rId4" Type="http://schemas.openxmlformats.org/officeDocument/2006/relationships/image" Target="../media/image210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3" Type="http://schemas.openxmlformats.org/officeDocument/2006/relationships/oleObject" Target="../embeddings/oleObject227.bin"/><Relationship Id="rId7" Type="http://schemas.openxmlformats.org/officeDocument/2006/relationships/oleObject" Target="../embeddings/oleObject229.bin"/><Relationship Id="rId12" Type="http://schemas.openxmlformats.org/officeDocument/2006/relationships/image" Target="../media/image217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231.bin"/><Relationship Id="rId5" Type="http://schemas.openxmlformats.org/officeDocument/2006/relationships/oleObject" Target="../embeddings/oleObject228.bin"/><Relationship Id="rId10" Type="http://schemas.openxmlformats.org/officeDocument/2006/relationships/image" Target="../media/image216.wmf"/><Relationship Id="rId4" Type="http://schemas.openxmlformats.org/officeDocument/2006/relationships/image" Target="../media/image213.emf"/><Relationship Id="rId9" Type="http://schemas.openxmlformats.org/officeDocument/2006/relationships/oleObject" Target="../embeddings/oleObject230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19.wmf"/><Relationship Id="rId5" Type="http://schemas.openxmlformats.org/officeDocument/2006/relationships/oleObject" Target="../embeddings/oleObject233.bin"/><Relationship Id="rId4" Type="http://schemas.openxmlformats.org/officeDocument/2006/relationships/image" Target="../media/image218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221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w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26.wmf"/><Relationship Id="rId4" Type="http://schemas.openxmlformats.org/officeDocument/2006/relationships/image" Target="../media/image223.wmf"/><Relationship Id="rId9" Type="http://schemas.openxmlformats.org/officeDocument/2006/relationships/oleObject" Target="../embeddings/oleObject240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wmf"/><Relationship Id="rId13" Type="http://schemas.openxmlformats.org/officeDocument/2006/relationships/oleObject" Target="../embeddings/oleObject246.bin"/><Relationship Id="rId3" Type="http://schemas.openxmlformats.org/officeDocument/2006/relationships/oleObject" Target="../embeddings/oleObject241.bin"/><Relationship Id="rId7" Type="http://schemas.openxmlformats.org/officeDocument/2006/relationships/oleObject" Target="../embeddings/oleObject243.bin"/><Relationship Id="rId12" Type="http://schemas.openxmlformats.org/officeDocument/2006/relationships/image" Target="../media/image231.wmf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33.wmf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28.wmf"/><Relationship Id="rId11" Type="http://schemas.openxmlformats.org/officeDocument/2006/relationships/oleObject" Target="../embeddings/oleObject245.bin"/><Relationship Id="rId5" Type="http://schemas.openxmlformats.org/officeDocument/2006/relationships/oleObject" Target="../embeddings/oleObject242.bin"/><Relationship Id="rId15" Type="http://schemas.openxmlformats.org/officeDocument/2006/relationships/oleObject" Target="../embeddings/oleObject247.bin"/><Relationship Id="rId10" Type="http://schemas.openxmlformats.org/officeDocument/2006/relationships/image" Target="../media/image230.wmf"/><Relationship Id="rId4" Type="http://schemas.openxmlformats.org/officeDocument/2006/relationships/image" Target="../media/image227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32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241.wmf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57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255.bin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252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23" Type="http://schemas.openxmlformats.org/officeDocument/2006/relationships/oleObject" Target="../embeddings/oleObject258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256.bin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9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46.wmf"/><Relationship Id="rId5" Type="http://schemas.openxmlformats.org/officeDocument/2006/relationships/oleObject" Target="../embeddings/oleObject260.bin"/><Relationship Id="rId4" Type="http://schemas.openxmlformats.org/officeDocument/2006/relationships/image" Target="../media/image24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266.bin"/><Relationship Id="rId18" Type="http://schemas.openxmlformats.org/officeDocument/2006/relationships/image" Target="../media/image241.wmf"/><Relationship Id="rId26" Type="http://schemas.openxmlformats.org/officeDocument/2006/relationships/image" Target="../media/image248.wmf"/><Relationship Id="rId3" Type="http://schemas.openxmlformats.org/officeDocument/2006/relationships/oleObject" Target="../embeddings/oleObject261.bin"/><Relationship Id="rId21" Type="http://schemas.openxmlformats.org/officeDocument/2006/relationships/oleObject" Target="../embeddings/oleObject270.bin"/><Relationship Id="rId7" Type="http://schemas.openxmlformats.org/officeDocument/2006/relationships/oleObject" Target="../embeddings/oleObject263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268.bin"/><Relationship Id="rId25" Type="http://schemas.openxmlformats.org/officeDocument/2006/relationships/oleObject" Target="../embeddings/oleObject272.bin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265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262.bin"/><Relationship Id="rId15" Type="http://schemas.openxmlformats.org/officeDocument/2006/relationships/oleObject" Target="../embeddings/oleObject267.bin"/><Relationship Id="rId23" Type="http://schemas.openxmlformats.org/officeDocument/2006/relationships/oleObject" Target="../embeddings/oleObject271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269.bin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264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278.bin"/><Relationship Id="rId18" Type="http://schemas.openxmlformats.org/officeDocument/2006/relationships/image" Target="../media/image241.wmf"/><Relationship Id="rId26" Type="http://schemas.openxmlformats.org/officeDocument/2006/relationships/image" Target="../media/image249.wmf"/><Relationship Id="rId3" Type="http://schemas.openxmlformats.org/officeDocument/2006/relationships/oleObject" Target="../embeddings/oleObject273.bin"/><Relationship Id="rId21" Type="http://schemas.openxmlformats.org/officeDocument/2006/relationships/oleObject" Target="../embeddings/oleObject282.bin"/><Relationship Id="rId7" Type="http://schemas.openxmlformats.org/officeDocument/2006/relationships/oleObject" Target="../embeddings/oleObject275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280.bin"/><Relationship Id="rId25" Type="http://schemas.openxmlformats.org/officeDocument/2006/relationships/oleObject" Target="../embeddings/oleObject284.bin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277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274.bin"/><Relationship Id="rId15" Type="http://schemas.openxmlformats.org/officeDocument/2006/relationships/oleObject" Target="../embeddings/oleObject279.bin"/><Relationship Id="rId23" Type="http://schemas.openxmlformats.org/officeDocument/2006/relationships/oleObject" Target="../embeddings/oleObject283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281.bin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7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50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289.bin"/><Relationship Id="rId4" Type="http://schemas.openxmlformats.org/officeDocument/2006/relationships/image" Target="../media/image251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wmf"/><Relationship Id="rId2" Type="http://schemas.openxmlformats.org/officeDocument/2006/relationships/image" Target="../media/image253.wmf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wmf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wmf"/><Relationship Id="rId2" Type="http://schemas.openxmlformats.org/officeDocument/2006/relationships/image" Target="../media/image256.w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9.png"/><Relationship Id="rId4" Type="http://schemas.openxmlformats.org/officeDocument/2006/relationships/image" Target="../media/image258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wmf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265.wmf"/><Relationship Id="rId4" Type="http://schemas.openxmlformats.org/officeDocument/2006/relationships/oleObject" Target="../embeddings/oleObject290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6EE0FDD-6BAB-4059-8128-E93E0E16CF36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714625"/>
            <a:ext cx="9144000" cy="1643063"/>
          </a:xfrm>
          <a:solidFill>
            <a:srgbClr val="003399"/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数字带通传输</a:t>
            </a:r>
            <a:endParaRPr lang="en-US" altLang="zh-CN" sz="6000" dirty="0" smtClean="0">
              <a:solidFill>
                <a:srgbClr val="000099"/>
              </a:solidFill>
            </a:endParaRPr>
          </a:p>
        </p:txBody>
      </p:sp>
      <p:sp>
        <p:nvSpPr>
          <p:cNvPr id="4100" name="矩形 11"/>
          <p:cNvSpPr>
            <a:spLocks noChangeArrowheads="1"/>
          </p:cNvSpPr>
          <p:nvPr/>
        </p:nvSpPr>
        <p:spPr bwMode="auto">
          <a:xfrm>
            <a:off x="0" y="0"/>
            <a:ext cx="9144000" cy="1285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701675" y="1673225"/>
            <a:ext cx="1612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4400">
                <a:solidFill>
                  <a:srgbClr val="7030A0"/>
                </a:solidFill>
                <a:latin typeface="Arial" charset="0"/>
                <a:ea typeface="Arial Unicode MS" pitchFamily="34" charset="-122"/>
                <a:cs typeface="Arial" charset="0"/>
              </a:rPr>
              <a:t>7</a:t>
            </a:r>
            <a:r>
              <a:rPr lang="zh-CN" altLang="en-US" sz="4400" b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章</a:t>
            </a:r>
            <a:endParaRPr lang="zh-CN" altLang="en-US" sz="4400" b="0">
              <a:solidFill>
                <a:srgbClr val="003399"/>
              </a:solidFill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2E4364-DDC2-45E8-8DCB-77B094DF03ED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50950"/>
            <a:ext cx="8326437" cy="43561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原理：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波形：</a:t>
            </a:r>
          </a:p>
          <a:p>
            <a:pPr lvl="4"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endParaRPr lang="zh-CN" altLang="en-US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表达式</a:t>
            </a:r>
            <a:r>
              <a:rPr lang="zh-CN" altLang="en-US" sz="24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aphicFrame>
        <p:nvGraphicFramePr>
          <p:cNvPr id="13316" name="Object 8"/>
          <p:cNvGraphicFramePr>
            <a:graphicFrameLocks noChangeAspect="1"/>
          </p:cNvGraphicFramePr>
          <p:nvPr>
            <p:ph sz="quarter" idx="2"/>
          </p:nvPr>
        </p:nvGraphicFramePr>
        <p:xfrm>
          <a:off x="3238500" y="1339850"/>
          <a:ext cx="5086350" cy="323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Visio" r:id="rId3" imgW="4471716" imgH="2843081" progId="Visio.Drawing.11">
                  <p:embed/>
                </p:oleObj>
              </mc:Choice>
              <mc:Fallback>
                <p:oleObj name="Visio" r:id="rId3" imgW="4471716" imgH="2843081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1339850"/>
                        <a:ext cx="5086350" cy="323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11"/>
          <p:cNvGraphicFramePr>
            <a:graphicFrameLocks noChangeAspect="1"/>
          </p:cNvGraphicFramePr>
          <p:nvPr>
            <p:ph sz="quarter" idx="3"/>
          </p:nvPr>
        </p:nvGraphicFramePr>
        <p:xfrm>
          <a:off x="2443163" y="4751388"/>
          <a:ext cx="5595937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Equation" r:id="rId5" imgW="2171700" imgH="228600" progId="Equation.DSMT4">
                  <p:embed/>
                </p:oleObj>
              </mc:Choice>
              <mc:Fallback>
                <p:oleObj name="Equation" r:id="rId5" imgW="21717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4751388"/>
                        <a:ext cx="5595937" cy="588962"/>
                      </a:xfrm>
                      <a:prstGeom prst="rect">
                        <a:avLst/>
                      </a:prstGeom>
                      <a:solidFill>
                        <a:schemeClr val="bg1">
                          <a:alpha val="83136"/>
                        </a:schemeClr>
                      </a:solidFill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7" dist="17961" dir="2700000">
                          <a:srgbClr val="3D3D99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16"/>
          <p:cNvSpPr>
            <a:spLocks noChangeArrowheads="1"/>
          </p:cNvSpPr>
          <p:nvPr/>
        </p:nvSpPr>
        <p:spPr bwMode="auto">
          <a:xfrm>
            <a:off x="3986213" y="2693988"/>
            <a:ext cx="4319587" cy="989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3319" name="Rectangle 17"/>
          <p:cNvSpPr>
            <a:spLocks noChangeArrowheads="1"/>
          </p:cNvSpPr>
          <p:nvPr/>
        </p:nvSpPr>
        <p:spPr bwMode="auto">
          <a:xfrm>
            <a:off x="3986213" y="3638550"/>
            <a:ext cx="4364037" cy="900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638300" y="2703513"/>
            <a:ext cx="2089150" cy="11699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 cmpd="dbl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ts val="2800"/>
              </a:lnSpc>
              <a:defRPr/>
            </a:pPr>
            <a:r>
              <a:rPr lang="en-US" altLang="zh-CN" sz="2000" b="1" dirty="0">
                <a:solidFill>
                  <a:srgbClr val="003399"/>
                </a:solidFill>
                <a:ea typeface="华文中宋" pitchFamily="2" charset="-122"/>
              </a:rPr>
              <a:t>    2FSK</a:t>
            </a: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可视为</a:t>
            </a:r>
            <a:endParaRPr lang="en-US" altLang="zh-CN" sz="2000" b="1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ts val="2800"/>
              </a:lnSpc>
              <a:defRPr/>
            </a:pP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两个不同载频的</a:t>
            </a:r>
          </a:p>
          <a:p>
            <a:pPr eaLnBrk="0" hangingPunct="0">
              <a:lnSpc>
                <a:spcPts val="2800"/>
              </a:lnSpc>
              <a:defRPr/>
            </a:pPr>
            <a:r>
              <a:rPr lang="en-US" altLang="zh-CN" sz="2000" b="1" dirty="0">
                <a:solidFill>
                  <a:srgbClr val="003399"/>
                </a:solidFill>
                <a:ea typeface="华文中宋" pitchFamily="2" charset="-122"/>
              </a:rPr>
              <a:t>   2ASK</a:t>
            </a: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的叠加</a:t>
            </a:r>
          </a:p>
        </p:txBody>
      </p:sp>
      <p:graphicFrame>
        <p:nvGraphicFramePr>
          <p:cNvPr id="13321" name="Object 19"/>
          <p:cNvGraphicFramePr>
            <a:graphicFrameLocks noChangeAspect="1"/>
          </p:cNvGraphicFramePr>
          <p:nvPr/>
        </p:nvGraphicFramePr>
        <p:xfrm>
          <a:off x="2441575" y="5583238"/>
          <a:ext cx="26765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7" imgW="1409088" imgH="342751" progId="Equation.DSMT4">
                  <p:embed/>
                </p:oleObj>
              </mc:Choice>
              <mc:Fallback>
                <p:oleObj name="Equation" r:id="rId7" imgW="1409088" imgH="342751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5583238"/>
                        <a:ext cx="2676525" cy="650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20"/>
          <p:cNvGraphicFramePr>
            <a:graphicFrameLocks noChangeAspect="1"/>
          </p:cNvGraphicFramePr>
          <p:nvPr/>
        </p:nvGraphicFramePr>
        <p:xfrm>
          <a:off x="5349875" y="5562600"/>
          <a:ext cx="26130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9" imgW="1434477" imgH="355446" progId="Equation.DSMT4">
                  <p:embed/>
                </p:oleObj>
              </mc:Choice>
              <mc:Fallback>
                <p:oleObj name="Equation" r:id="rId9" imgW="1434477" imgH="355446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5562600"/>
                        <a:ext cx="2613025" cy="641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2"/>
          <p:cNvSpPr>
            <a:spLocks noChangeArrowheads="1"/>
          </p:cNvSpPr>
          <p:nvPr/>
        </p:nvSpPr>
        <p:spPr bwMode="auto">
          <a:xfrm>
            <a:off x="1979613" y="1382713"/>
            <a:ext cx="2222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60000"/>
              <a:defRPr/>
            </a:pPr>
            <a:r>
              <a:rPr lang="en-US" altLang="zh-CN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s(t)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  <a:cs typeface="Arial" pitchFamily="34" charset="0"/>
                <a:sym typeface="Symbol" pitchFamily="18" charset="2"/>
              </a:rPr>
              <a:t>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Arial" pitchFamily="34" charset="0"/>
              </a:rPr>
              <a:t>载波频率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406400"/>
            <a:ext cx="67500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.1.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 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二进制频移键控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rgbClr val="000099"/>
                </a:solidFill>
              </a:rPr>
              <a:t>2FSK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3200" b="1" kern="0" dirty="0">
              <a:solidFill>
                <a:srgbClr val="000099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257EBB4-1773-4191-AB87-85D0D537F092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05475" name="矩形 6"/>
          <p:cNvSpPr>
            <a:spLocks noChangeArrowheads="1"/>
          </p:cNvSpPr>
          <p:nvPr/>
        </p:nvSpPr>
        <p:spPr bwMode="auto">
          <a:xfrm>
            <a:off x="600075" y="428625"/>
            <a:ext cx="7829550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SzPct val="65000"/>
              <a:buFont typeface="Wingdings" pitchFamily="2" charset="2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   4PSK </a:t>
            </a:r>
            <a:r>
              <a:rPr lang="zh-CN" altLang="en-US" sz="28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调制</a:t>
            </a:r>
            <a:endParaRPr lang="zh-CN" altLang="en-US" sz="1800"/>
          </a:p>
        </p:txBody>
      </p:sp>
      <p:sp>
        <p:nvSpPr>
          <p:cNvPr id="105476" name="矩形 7"/>
          <p:cNvSpPr>
            <a:spLocks noChangeArrowheads="1"/>
          </p:cNvSpPr>
          <p:nvPr/>
        </p:nvSpPr>
        <p:spPr bwMode="auto">
          <a:xfrm>
            <a:off x="787400" y="1428750"/>
            <a:ext cx="7632700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SzPct val="8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  <a:sym typeface="Times New Roman" pitchFamily="18" charset="0"/>
              </a:rPr>
              <a:t>  </a:t>
            </a:r>
            <a:r>
              <a:rPr lang="en-US" altLang="zh-CN" sz="2400" b="1">
                <a:solidFill>
                  <a:srgbClr val="0000CC"/>
                </a:solidFill>
              </a:rPr>
              <a:t>4PSK</a:t>
            </a:r>
            <a:r>
              <a:rPr lang="zh-CN" altLang="en-US" sz="2400" b="1">
                <a:solidFill>
                  <a:srgbClr val="080808"/>
                </a:solidFill>
                <a:sym typeface="Times New Roman" pitchFamily="18" charset="0"/>
              </a:rPr>
              <a:t>，也称正交相移键控 </a:t>
            </a:r>
            <a:r>
              <a:rPr lang="en-US" altLang="zh-CN" sz="2400" b="1">
                <a:solidFill>
                  <a:srgbClr val="0000CC"/>
                </a:solidFill>
              </a:rPr>
              <a:t>QPSK</a:t>
            </a:r>
            <a:endParaRPr lang="zh-CN" altLang="en-US" sz="2400" b="1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SzPct val="8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   </a:t>
            </a:r>
            <a:r>
              <a:rPr lang="en-US" altLang="zh-CN" sz="2400" b="1">
                <a:solidFill>
                  <a:srgbClr val="080808"/>
                </a:solidFill>
              </a:rPr>
              <a:t>——</a:t>
            </a:r>
            <a:r>
              <a:rPr lang="zh-CN" altLang="en-US" sz="2400" b="1">
                <a:solidFill>
                  <a:srgbClr val="080808"/>
                </a:solidFill>
              </a:rPr>
              <a:t>利用载波的 </a:t>
            </a:r>
            <a:r>
              <a:rPr lang="en-US" altLang="zh-CN" sz="2400" b="1">
                <a:solidFill>
                  <a:srgbClr val="0000CC"/>
                </a:solidFill>
              </a:rPr>
              <a:t>4</a:t>
            </a: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种不同相位 来表示数字信息。</a:t>
            </a:r>
          </a:p>
        </p:txBody>
      </p:sp>
      <p:sp>
        <p:nvSpPr>
          <p:cNvPr id="105477" name="矩形 8"/>
          <p:cNvSpPr>
            <a:spLocks noChangeArrowheads="1"/>
          </p:cNvSpPr>
          <p:nvPr/>
        </p:nvSpPr>
        <p:spPr bwMode="auto">
          <a:xfrm>
            <a:off x="785813" y="3014663"/>
            <a:ext cx="7643812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SzPct val="8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  <a:sym typeface="Times New Roman" pitchFamily="18" charset="0"/>
              </a:rPr>
              <a:t>  </a:t>
            </a:r>
            <a:r>
              <a:rPr lang="en-US" altLang="zh-CN" sz="2400" b="1">
                <a:solidFill>
                  <a:srgbClr val="0000CC"/>
                </a:solidFill>
              </a:rPr>
              <a:t>QPSK</a:t>
            </a:r>
            <a:r>
              <a:rPr lang="zh-CN" altLang="en-US" sz="2400" b="1">
                <a:solidFill>
                  <a:srgbClr val="080808"/>
                </a:solidFill>
                <a:sym typeface="Times New Roman" pitchFamily="18" charset="0"/>
              </a:rPr>
              <a:t>的每一种载波相位代表两个比特：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SzPct val="8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sym typeface="Times New Roman" pitchFamily="18" charset="0"/>
              </a:rPr>
              <a:t>                                              （</a:t>
            </a:r>
            <a:r>
              <a:rPr lang="en-US" altLang="zh-CN" sz="2400" b="1">
                <a:solidFill>
                  <a:srgbClr val="080808"/>
                </a:solidFill>
              </a:rPr>
              <a:t>00</a:t>
            </a:r>
            <a:r>
              <a:rPr lang="zh-CN" altLang="en-US" sz="2400" b="1">
                <a:solidFill>
                  <a:srgbClr val="080808"/>
                </a:solidFill>
              </a:rPr>
              <a:t>、</a:t>
            </a:r>
            <a:r>
              <a:rPr lang="en-US" altLang="zh-CN" sz="2400" b="1">
                <a:solidFill>
                  <a:srgbClr val="080808"/>
                </a:solidFill>
              </a:rPr>
              <a:t>01</a:t>
            </a:r>
            <a:r>
              <a:rPr lang="zh-CN" altLang="en-US" sz="2400" b="1">
                <a:solidFill>
                  <a:srgbClr val="080808"/>
                </a:solidFill>
              </a:rPr>
              <a:t>、</a:t>
            </a:r>
            <a:r>
              <a:rPr lang="en-US" altLang="zh-CN" sz="2400" b="1">
                <a:solidFill>
                  <a:srgbClr val="080808"/>
                </a:solidFill>
              </a:rPr>
              <a:t>10 </a:t>
            </a:r>
            <a:r>
              <a:rPr lang="zh-CN" altLang="en-US" sz="2400" b="1">
                <a:solidFill>
                  <a:srgbClr val="080808"/>
                </a:solidFill>
              </a:rPr>
              <a:t>或 </a:t>
            </a:r>
            <a:r>
              <a:rPr lang="en-US" altLang="zh-CN" sz="2400" b="1">
                <a:solidFill>
                  <a:srgbClr val="080808"/>
                </a:solidFill>
              </a:rPr>
              <a:t>11</a:t>
            </a:r>
            <a:r>
              <a:rPr lang="zh-CN" altLang="en-US" sz="2400" b="1">
                <a:solidFill>
                  <a:srgbClr val="080808"/>
                </a:solidFill>
              </a:rPr>
              <a:t>）</a:t>
            </a:r>
          </a:p>
        </p:txBody>
      </p:sp>
      <p:sp>
        <p:nvSpPr>
          <p:cNvPr id="105478" name="矩形 10"/>
          <p:cNvSpPr>
            <a:spLocks noChangeArrowheads="1"/>
          </p:cNvSpPr>
          <p:nvPr/>
        </p:nvSpPr>
        <p:spPr bwMode="auto">
          <a:xfrm>
            <a:off x="787400" y="4732338"/>
            <a:ext cx="7642225" cy="576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969696"/>
              </a:buClr>
              <a:buSzPct val="80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 两个比特的组合 称做 </a:t>
            </a:r>
            <a:r>
              <a:rPr lang="zh-CN" altLang="en-US" sz="2800" b="1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双比特 </a:t>
            </a:r>
            <a:r>
              <a:rPr lang="zh-CN" altLang="en-US" sz="2400" b="1">
                <a:solidFill>
                  <a:srgbClr val="080808"/>
                </a:solidFill>
              </a:rPr>
              <a:t>码元，记为 </a:t>
            </a:r>
            <a:r>
              <a:rPr lang="en-US" altLang="zh-CN" sz="2800" b="1" i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 b</a:t>
            </a:r>
            <a:endParaRPr lang="zh-CN" altLang="en-US" sz="2800" b="1" i="1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CC0DF68-0271-4563-811F-41796ECC52BF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06499" name="Rectangle 20"/>
          <p:cNvSpPr>
            <a:spLocks noChangeArrowheads="1"/>
          </p:cNvSpPr>
          <p:nvPr/>
        </p:nvSpPr>
        <p:spPr bwMode="auto">
          <a:xfrm>
            <a:off x="142875" y="485775"/>
            <a:ext cx="52228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en-US" altLang="zh-CN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1</a:t>
            </a:r>
            <a:r>
              <a:rPr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）双比特</a:t>
            </a:r>
            <a:r>
              <a:rPr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Times New Roman" pitchFamily="18" charset="0"/>
              </a:rPr>
              <a:t>与载波相位的关系</a:t>
            </a:r>
            <a:endParaRPr lang="zh-CN" altLang="en-US" sz="1800"/>
          </a:p>
        </p:txBody>
      </p:sp>
      <p:pic>
        <p:nvPicPr>
          <p:cNvPr id="224260" name="Object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5413"/>
            <a:ext cx="30956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1" name="Rectangle 110"/>
          <p:cNvSpPr>
            <a:spLocks noChangeArrowheads="1"/>
          </p:cNvSpPr>
          <p:nvPr/>
        </p:nvSpPr>
        <p:spPr bwMode="auto">
          <a:xfrm>
            <a:off x="468313" y="4076700"/>
            <a:ext cx="1512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矢量图</a:t>
            </a:r>
            <a:r>
              <a:rPr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pic>
        <p:nvPicPr>
          <p:cNvPr id="224262" name="Object 1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103688"/>
            <a:ext cx="371475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3" name="圆角矩形标注 9"/>
          <p:cNvSpPr>
            <a:spLocks/>
          </p:cNvSpPr>
          <p:nvPr/>
        </p:nvSpPr>
        <p:spPr bwMode="auto">
          <a:xfrm>
            <a:off x="5857875" y="142875"/>
            <a:ext cx="3000375" cy="1214438"/>
          </a:xfrm>
          <a:prstGeom prst="wedgeRoundRectCallout">
            <a:avLst>
              <a:gd name="adj1" fmla="val -66301"/>
              <a:gd name="adj2" fmla="val 12222"/>
              <a:gd name="adj3" fmla="val 16667"/>
            </a:avLst>
          </a:prstGeom>
          <a:noFill/>
          <a:ln w="9525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2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注：</a:t>
            </a:r>
            <a:r>
              <a:rPr lang="zh-CN" altLang="en-US" sz="2000" b="1">
                <a:solidFill>
                  <a:srgbClr val="080808"/>
                </a:solidFill>
              </a:rPr>
              <a:t>对应关系可有不同规定，但相邻码组应符合</a:t>
            </a:r>
            <a:r>
              <a:rPr lang="zh-CN" altLang="en-US" sz="2000" b="1">
                <a:solidFill>
                  <a:srgbClr val="FF0000"/>
                </a:solidFill>
              </a:rPr>
              <a:t>格雷码</a:t>
            </a:r>
            <a:r>
              <a:rPr lang="zh-CN" altLang="en-US" sz="2000" b="1">
                <a:solidFill>
                  <a:srgbClr val="080808"/>
                </a:solidFill>
              </a:rPr>
              <a:t>编码规则</a:t>
            </a:r>
            <a:endParaRPr lang="zh-CN" altLang="en-US" sz="1800"/>
          </a:p>
        </p:txBody>
      </p:sp>
      <p:grpSp>
        <p:nvGrpSpPr>
          <p:cNvPr id="106504" name="组合 2"/>
          <p:cNvGrpSpPr>
            <a:grpSpLocks/>
          </p:cNvGrpSpPr>
          <p:nvPr/>
        </p:nvGrpSpPr>
        <p:grpSpPr bwMode="auto">
          <a:xfrm>
            <a:off x="436563" y="1276350"/>
            <a:ext cx="8128000" cy="2743200"/>
            <a:chOff x="928688" y="1363663"/>
            <a:chExt cx="8128000" cy="2743200"/>
          </a:xfrm>
        </p:grpSpPr>
        <p:pic>
          <p:nvPicPr>
            <p:cNvPr id="106509" name="对象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88" y="1363663"/>
              <a:ext cx="81280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692275" y="2393951"/>
              <a:ext cx="674688" cy="13049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36950" y="2393951"/>
              <a:ext cx="674688" cy="13049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065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80" y="3916363"/>
            <a:ext cx="48577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68" y="5900467"/>
            <a:ext cx="514350" cy="352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650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55" y="5577483"/>
            <a:ext cx="552450" cy="371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85" y="4106863"/>
            <a:ext cx="533400" cy="27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2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22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2000"/>
                                        <p:tgtEl>
                                          <p:spTgt spid="22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000"/>
                                        <p:tgtEl>
                                          <p:spTgt spid="22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1" grpId="0" bldLvl="0" autoUpdateAnimBg="0"/>
      <p:bldP spid="224263" grpId="0" bldLvl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869F287-1204-4791-9328-1338BFC69D37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07523" name="Object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5413"/>
            <a:ext cx="30956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3" name="Rectangle 110"/>
          <p:cNvSpPr>
            <a:spLocks noChangeArrowheads="1"/>
          </p:cNvSpPr>
          <p:nvPr/>
        </p:nvSpPr>
        <p:spPr bwMode="auto">
          <a:xfrm>
            <a:off x="468313" y="4076700"/>
            <a:ext cx="1206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波形</a:t>
            </a:r>
            <a:r>
              <a:rPr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pic>
        <p:nvPicPr>
          <p:cNvPr id="225284" name="Object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071938"/>
            <a:ext cx="3743325" cy="2000250"/>
          </a:xfrm>
          <a:prstGeom prst="rect">
            <a:avLst/>
          </a:prstGeom>
          <a:solidFill>
            <a:srgbClr val="E2E2E2"/>
          </a:solidFill>
          <a:ln w="9525">
            <a:solidFill>
              <a:srgbClr val="080808"/>
            </a:solidFill>
            <a:miter lim="800000"/>
            <a:headEnd/>
            <a:tailEnd/>
          </a:ln>
        </p:spPr>
      </p:pic>
      <p:grpSp>
        <p:nvGrpSpPr>
          <p:cNvPr id="107526" name="组合 1"/>
          <p:cNvGrpSpPr>
            <a:grpSpLocks/>
          </p:cNvGrpSpPr>
          <p:nvPr/>
        </p:nvGrpSpPr>
        <p:grpSpPr bwMode="auto">
          <a:xfrm>
            <a:off x="468313" y="1089025"/>
            <a:ext cx="8128000" cy="2743200"/>
            <a:chOff x="928688" y="1363663"/>
            <a:chExt cx="8128000" cy="2743200"/>
          </a:xfrm>
        </p:grpSpPr>
        <p:pic>
          <p:nvPicPr>
            <p:cNvPr id="107527" name="对象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88" y="1363663"/>
              <a:ext cx="81280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692275" y="2393951"/>
              <a:ext cx="674688" cy="13049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92500" y="2392363"/>
              <a:ext cx="674688" cy="13049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20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 bldLvl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D03EA6-CF1F-4285-B032-8ECBF3D50339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103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08547" name="矩形 4"/>
          <p:cNvSpPr>
            <a:spLocks noChangeArrowheads="1"/>
          </p:cNvSpPr>
          <p:nvPr/>
        </p:nvSpPr>
        <p:spPr bwMode="auto">
          <a:xfrm>
            <a:off x="714375" y="1857375"/>
            <a:ext cx="4392613" cy="101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>
                <a:solidFill>
                  <a:srgbClr val="080808"/>
                </a:solidFill>
              </a:rPr>
              <a:t>   </a:t>
            </a:r>
            <a:r>
              <a:rPr lang="en-US" altLang="zh-CN" sz="2400" b="1">
                <a:solidFill>
                  <a:srgbClr val="080808"/>
                </a:solidFill>
              </a:rPr>
              <a:t>QPSK</a:t>
            </a:r>
            <a:r>
              <a:rPr lang="zh-CN" altLang="en-US" sz="2400" b="1">
                <a:solidFill>
                  <a:srgbClr val="080808"/>
                </a:solidFill>
              </a:rPr>
              <a:t>信号可视为两个互为</a:t>
            </a: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 正交的</a:t>
            </a:r>
            <a:r>
              <a:rPr lang="en-US" altLang="zh-CN" sz="2400" b="1">
                <a:solidFill>
                  <a:srgbClr val="080808"/>
                </a:solidFill>
              </a:rPr>
              <a:t>2PSK</a:t>
            </a:r>
            <a:r>
              <a:rPr lang="zh-CN" altLang="en-US" sz="2400" b="1">
                <a:solidFill>
                  <a:srgbClr val="080808"/>
                </a:solidFill>
              </a:rPr>
              <a:t>信号的合成</a:t>
            </a:r>
            <a:r>
              <a:rPr lang="zh-CN" altLang="en-US" sz="240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。</a:t>
            </a:r>
            <a:endParaRPr lang="zh-CN" altLang="en-US" sz="1800"/>
          </a:p>
        </p:txBody>
      </p:sp>
      <p:pic>
        <p:nvPicPr>
          <p:cNvPr id="108548" name="Objec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b="9756"/>
          <a:stretch>
            <a:fillRect/>
          </a:stretch>
        </p:blipFill>
        <p:spPr bwMode="auto">
          <a:xfrm>
            <a:off x="792163" y="3294063"/>
            <a:ext cx="7091362" cy="3060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Object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300"/>
            <a:ext cx="4214812" cy="27146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80808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Rectangle 110"/>
          <p:cNvSpPr>
            <a:spLocks noChangeArrowheads="1"/>
          </p:cNvSpPr>
          <p:nvPr/>
        </p:nvSpPr>
        <p:spPr bwMode="auto">
          <a:xfrm>
            <a:off x="785813" y="1214438"/>
            <a:ext cx="2000250" cy="461962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正交调相法</a:t>
            </a:r>
            <a:endParaRPr lang="zh-CN" altLang="en-US" sz="2400">
              <a:solidFill>
                <a:srgbClr val="0000CC"/>
              </a:solidFill>
              <a:latin typeface="黑体" pitchFamily="2" charset="-122"/>
              <a:ea typeface="黑体" pitchFamily="2" charset="-122"/>
              <a:sym typeface="黑体" pitchFamily="2" charset="-122"/>
            </a:endParaRPr>
          </a:p>
        </p:txBody>
      </p:sp>
      <p:sp>
        <p:nvSpPr>
          <p:cNvPr id="108551" name="Rectangle 20"/>
          <p:cNvSpPr>
            <a:spLocks noChangeArrowheads="1"/>
          </p:cNvSpPr>
          <p:nvPr/>
        </p:nvSpPr>
        <p:spPr bwMode="auto">
          <a:xfrm>
            <a:off x="428625" y="428625"/>
            <a:ext cx="4071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en-US" altLang="zh-CN" sz="2800" b="1">
                <a:solidFill>
                  <a:srgbClr val="0000CC"/>
                </a:solidFill>
                <a:ea typeface="黑体" pitchFamily="2" charset="-122"/>
              </a:rPr>
              <a:t>2</a:t>
            </a:r>
            <a:r>
              <a:rPr lang="zh-CN" altLang="en-US" sz="2800" b="1">
                <a:solidFill>
                  <a:srgbClr val="0000CC"/>
                </a:solidFill>
                <a:ea typeface="黑体" pitchFamily="2" charset="-122"/>
              </a:rPr>
              <a:t>）</a:t>
            </a:r>
            <a:r>
              <a:rPr lang="en-US" altLang="zh-CN" sz="2800" b="1">
                <a:solidFill>
                  <a:srgbClr val="003399"/>
                </a:solidFill>
                <a:ea typeface="微软雅黑" pitchFamily="34" charset="-122"/>
              </a:rPr>
              <a:t> </a:t>
            </a:r>
            <a:r>
              <a:rPr lang="en-US" altLang="zh-CN" sz="2800" b="1">
                <a:solidFill>
                  <a:srgbClr val="0000CC"/>
                </a:solidFill>
                <a:ea typeface="微软雅黑" pitchFamily="34" charset="-122"/>
              </a:rPr>
              <a:t>QPSK</a:t>
            </a:r>
            <a:r>
              <a:rPr lang="zh-CN" altLang="en-US" sz="2800" b="1">
                <a:solidFill>
                  <a:srgbClr val="0000CC"/>
                </a:solidFill>
                <a:ea typeface="微软雅黑" pitchFamily="34" charset="-122"/>
              </a:rPr>
              <a:t>调制</a:t>
            </a:r>
            <a:endParaRPr lang="zh-CN" altLang="en-US" sz="2800" b="1">
              <a:solidFill>
                <a:srgbClr val="0000CC"/>
              </a:solidFill>
              <a:ea typeface="黑体" pitchFamily="2" charset="-122"/>
              <a:sym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AE7102D-286C-43C9-8EDA-682723A17DAA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09571" name="Picture 1" descr="07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027238"/>
            <a:ext cx="75596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矩形 1"/>
          <p:cNvSpPr>
            <a:spLocks noChangeArrowheads="1"/>
          </p:cNvSpPr>
          <p:nvPr/>
        </p:nvSpPr>
        <p:spPr bwMode="auto">
          <a:xfrm>
            <a:off x="1428750" y="5000625"/>
            <a:ext cx="6929438" cy="1052513"/>
          </a:xfrm>
          <a:prstGeom prst="rect">
            <a:avLst/>
          </a:prstGeom>
          <a:solidFill>
            <a:srgbClr val="F2F2F2"/>
          </a:solidFill>
          <a:ln w="9525">
            <a:solidFill>
              <a:srgbClr val="D8D8D8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rgbClr val="0000CC"/>
              </a:buClr>
              <a:buSzPct val="65000"/>
              <a:buFont typeface="Wingdings" pitchFamily="2" charset="2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    根据当时的双比特</a:t>
            </a:r>
            <a:r>
              <a:rPr lang="en-US" altLang="zh-CN" sz="2400" b="1">
                <a:solidFill>
                  <a:srgbClr val="0000CC"/>
                </a:solidFill>
              </a:rPr>
              <a:t>ab</a:t>
            </a:r>
            <a:r>
              <a:rPr lang="zh-CN" altLang="en-US" sz="2400" b="1">
                <a:solidFill>
                  <a:srgbClr val="080808"/>
                </a:solidFill>
              </a:rPr>
              <a:t>，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选相电路从候选的</a:t>
            </a:r>
            <a:r>
              <a:rPr lang="en-US" altLang="zh-CN" sz="2400" b="1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4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个相位中选择相应相位的载波输出。</a:t>
            </a:r>
            <a:endParaRPr lang="zh-CN" altLang="en-US" sz="1800"/>
          </a:p>
        </p:txBody>
      </p:sp>
      <p:sp>
        <p:nvSpPr>
          <p:cNvPr id="109573" name="Rectangle 110"/>
          <p:cNvSpPr>
            <a:spLocks noChangeArrowheads="1"/>
          </p:cNvSpPr>
          <p:nvPr/>
        </p:nvSpPr>
        <p:spPr bwMode="auto">
          <a:xfrm>
            <a:off x="785813" y="1109663"/>
            <a:ext cx="2000250" cy="461962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相位选择法</a:t>
            </a:r>
            <a:endParaRPr lang="zh-CN" altLang="en-US" sz="2400">
              <a:solidFill>
                <a:srgbClr val="08080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9574" name="矩形 5"/>
          <p:cNvSpPr>
            <a:spLocks noChangeArrowheads="1"/>
          </p:cNvSpPr>
          <p:nvPr/>
        </p:nvSpPr>
        <p:spPr bwMode="auto">
          <a:xfrm>
            <a:off x="2857500" y="1857375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a</a:t>
            </a:r>
            <a:endParaRPr lang="zh-CN" altLang="en-US" sz="1800">
              <a:solidFill>
                <a:srgbClr val="0000CC"/>
              </a:solidFill>
            </a:endParaRPr>
          </a:p>
        </p:txBody>
      </p:sp>
      <p:sp>
        <p:nvSpPr>
          <p:cNvPr id="109575" name="矩形 6"/>
          <p:cNvSpPr>
            <a:spLocks noChangeArrowheads="1"/>
          </p:cNvSpPr>
          <p:nvPr/>
        </p:nvSpPr>
        <p:spPr bwMode="auto">
          <a:xfrm>
            <a:off x="2857500" y="2643188"/>
            <a:ext cx="37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b</a:t>
            </a:r>
            <a:endParaRPr lang="zh-CN" altLang="en-US" sz="1800">
              <a:solidFill>
                <a:srgbClr val="0000CC"/>
              </a:solidFill>
            </a:endParaRPr>
          </a:p>
        </p:txBody>
      </p:sp>
      <p:sp>
        <p:nvSpPr>
          <p:cNvPr id="109576" name="矩形 6"/>
          <p:cNvSpPr>
            <a:spLocks noChangeArrowheads="1"/>
          </p:cNvSpPr>
          <p:nvPr/>
        </p:nvSpPr>
        <p:spPr bwMode="auto">
          <a:xfrm>
            <a:off x="6286500" y="3830638"/>
            <a:ext cx="1025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B</a:t>
            </a:r>
            <a:r>
              <a:rPr lang="zh-CN" altLang="en-US" sz="2400" b="1">
                <a:solidFill>
                  <a:srgbClr val="FF0000"/>
                </a:solidFill>
              </a:rPr>
              <a:t>方式</a:t>
            </a: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09577" name="椭圆 9"/>
          <p:cNvSpPr>
            <a:spLocks/>
          </p:cNvSpPr>
          <p:nvPr/>
        </p:nvSpPr>
        <p:spPr bwMode="auto">
          <a:xfrm>
            <a:off x="385763" y="4643438"/>
            <a:ext cx="1620837" cy="642937"/>
          </a:xfrm>
          <a:prstGeom prst="ellipse">
            <a:avLst/>
          </a:prstGeom>
          <a:solidFill>
            <a:srgbClr val="F2F2F2"/>
          </a:solidFill>
          <a:ln w="12700">
            <a:solidFill>
              <a:srgbClr val="7F7F7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03399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原理：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2D7E8-4E1F-4625-BD09-8BA3247E96B3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0595" name="矩形 5"/>
          <p:cNvSpPr>
            <a:spLocks noChangeArrowheads="1"/>
          </p:cNvSpPr>
          <p:nvPr/>
        </p:nvSpPr>
        <p:spPr bwMode="auto">
          <a:xfrm>
            <a:off x="714375" y="5857875"/>
            <a:ext cx="792956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 </a:t>
            </a:r>
            <a:r>
              <a:rPr lang="zh-CN" altLang="en-US" sz="2400" b="1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解决方案</a:t>
            </a: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：采用四相</a:t>
            </a:r>
            <a:r>
              <a:rPr lang="zh-CN" altLang="en-US" sz="24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相对</a:t>
            </a: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相位调制，即</a:t>
            </a:r>
            <a:r>
              <a:rPr lang="en-US" altLang="zh-CN" sz="2400" b="1">
                <a:solidFill>
                  <a:srgbClr val="0000CC"/>
                </a:solidFill>
                <a:ea typeface="华文中宋" pitchFamily="2" charset="-122"/>
              </a:rPr>
              <a:t>Q</a:t>
            </a:r>
            <a:r>
              <a:rPr lang="en-US" altLang="zh-CN" sz="2400" b="1">
                <a:solidFill>
                  <a:srgbClr val="FF0000"/>
                </a:solidFill>
                <a:ea typeface="华文中宋" pitchFamily="2" charset="-122"/>
              </a:rPr>
              <a:t>D</a:t>
            </a:r>
            <a:r>
              <a:rPr lang="en-US" altLang="zh-CN" sz="2400" b="1">
                <a:solidFill>
                  <a:srgbClr val="0000CC"/>
                </a:solidFill>
                <a:ea typeface="华文中宋" pitchFamily="2" charset="-122"/>
              </a:rPr>
              <a:t>PSK</a:t>
            </a: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。</a:t>
            </a:r>
            <a:endParaRPr lang="zh-CN" altLang="en-US" sz="1800"/>
          </a:p>
        </p:txBody>
      </p:sp>
      <p:sp>
        <p:nvSpPr>
          <p:cNvPr id="110596" name="Rectangle 13"/>
          <p:cNvSpPr>
            <a:spLocks noChangeArrowheads="1"/>
          </p:cNvSpPr>
          <p:nvPr/>
        </p:nvSpPr>
        <p:spPr bwMode="auto">
          <a:xfrm>
            <a:off x="0" y="2366963"/>
            <a:ext cx="9144000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0597" name="Object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49425"/>
            <a:ext cx="7523163" cy="32512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8" name="矩形 5"/>
          <p:cNvSpPr>
            <a:spLocks noChangeArrowheads="1"/>
          </p:cNvSpPr>
          <p:nvPr/>
        </p:nvSpPr>
        <p:spPr bwMode="auto">
          <a:xfrm>
            <a:off x="714375" y="5160963"/>
            <a:ext cx="7929563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 </a:t>
            </a:r>
            <a:r>
              <a:rPr lang="zh-CN" altLang="en-US" sz="2400" b="1">
                <a:solidFill>
                  <a:srgbClr val="080808"/>
                </a:solidFill>
                <a:ea typeface="华文中宋" pitchFamily="2" charset="-122"/>
              </a:rPr>
              <a:t>存在问题</a:t>
            </a: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：存在</a:t>
            </a:r>
            <a:r>
              <a:rPr lang="en-US" altLang="zh-CN" sz="2400">
                <a:solidFill>
                  <a:srgbClr val="0000CC"/>
                </a:solidFill>
                <a:ea typeface="华文中宋" pitchFamily="2" charset="-122"/>
              </a:rPr>
              <a:t>90</a:t>
            </a:r>
            <a:r>
              <a:rPr lang="en-US" altLang="zh-CN" sz="2400" baseline="30000">
                <a:solidFill>
                  <a:srgbClr val="0000CC"/>
                </a:solidFill>
                <a:ea typeface="华文中宋" pitchFamily="2" charset="-122"/>
              </a:rPr>
              <a:t>0</a:t>
            </a: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的相位模糊（</a:t>
            </a:r>
            <a:r>
              <a:rPr lang="en-US" altLang="zh-CN" sz="2400">
                <a:solidFill>
                  <a:srgbClr val="080808"/>
                </a:solidFill>
                <a:ea typeface="华文中宋" pitchFamily="2" charset="-122"/>
              </a:rPr>
              <a:t>0, 90, 180, 270</a:t>
            </a: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）                             </a:t>
            </a:r>
            <a:endParaRPr lang="zh-CN" altLang="en-US" sz="1800"/>
          </a:p>
        </p:txBody>
      </p:sp>
      <p:sp>
        <p:nvSpPr>
          <p:cNvPr id="110599" name="矩形 7"/>
          <p:cNvSpPr>
            <a:spLocks noChangeArrowheads="1"/>
          </p:cNvSpPr>
          <p:nvPr/>
        </p:nvSpPr>
        <p:spPr bwMode="auto">
          <a:xfrm>
            <a:off x="714375" y="1181100"/>
            <a:ext cx="657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 </a:t>
            </a:r>
            <a:r>
              <a:rPr lang="zh-CN" altLang="en-US" sz="2400" b="1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原理</a:t>
            </a: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：分解为两</a:t>
            </a: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路</a:t>
            </a:r>
            <a:r>
              <a:rPr lang="en-US" altLang="zh-CN" sz="2400">
                <a:solidFill>
                  <a:srgbClr val="080808"/>
                </a:solidFill>
                <a:ea typeface="华文中宋" pitchFamily="2" charset="-122"/>
              </a:rPr>
              <a:t>2PSK</a:t>
            </a: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信号的相干解调</a:t>
            </a: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。</a:t>
            </a: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0600" name="矩形 7"/>
          <p:cNvSpPr>
            <a:spLocks noChangeArrowheads="1"/>
          </p:cNvSpPr>
          <p:nvPr/>
        </p:nvSpPr>
        <p:spPr bwMode="auto">
          <a:xfrm>
            <a:off x="714375" y="476250"/>
            <a:ext cx="7829550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SzPct val="65000"/>
              <a:buFont typeface="Wingdings" pitchFamily="2" charset="2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3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   QPSK </a:t>
            </a:r>
            <a:r>
              <a:rPr lang="zh-CN" altLang="en-US" sz="28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解调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F3988B-AA82-4DE1-BC6D-C36DDB44A4FB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1619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1620" name="Object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928688"/>
            <a:ext cx="33051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1" name="Rectangle 3"/>
          <p:cNvSpPr>
            <a:spLocks noChangeArrowheads="1"/>
          </p:cNvSpPr>
          <p:nvPr/>
        </p:nvSpPr>
        <p:spPr bwMode="auto">
          <a:xfrm>
            <a:off x="701675" y="1882775"/>
            <a:ext cx="50720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1">
              <a:lnSpc>
                <a:spcPts val="3800"/>
              </a:lnSpc>
              <a:buClr>
                <a:srgbClr val="808080"/>
              </a:buClr>
              <a:buSzPct val="65000"/>
            </a:pPr>
            <a:r>
              <a:rPr lang="zh-CN" altLang="en-US" sz="2400" b="1">
                <a:solidFill>
                  <a:srgbClr val="080808"/>
                </a:solidFill>
              </a:rPr>
              <a:t>跳变周期  </a:t>
            </a:r>
            <a:r>
              <a:rPr lang="en-US" altLang="zh-CN" sz="2400" b="1">
                <a:solidFill>
                  <a:srgbClr val="000099"/>
                </a:solidFill>
              </a:rPr>
              <a:t>2T</a:t>
            </a:r>
            <a:r>
              <a:rPr lang="en-US" altLang="zh-CN" sz="2400" b="1" baseline="-25000">
                <a:solidFill>
                  <a:srgbClr val="000099"/>
                </a:solidFill>
              </a:rPr>
              <a:t>b</a:t>
            </a:r>
            <a:endParaRPr lang="zh-CN" altLang="en-US" sz="2400" b="1" baseline="-25000">
              <a:solidFill>
                <a:srgbClr val="000099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65000"/>
            </a:pPr>
            <a:r>
              <a:rPr lang="zh-CN" altLang="en-US" sz="2400" b="1">
                <a:solidFill>
                  <a:srgbClr val="080808"/>
                </a:solidFill>
              </a:rPr>
              <a:t>带宽 </a:t>
            </a:r>
            <a:r>
              <a:rPr lang="en-US" altLang="zh-CN" sz="2400" b="1" i="1">
                <a:solidFill>
                  <a:srgbClr val="000099"/>
                </a:solidFill>
              </a:rPr>
              <a:t>B</a:t>
            </a:r>
            <a:r>
              <a:rPr lang="en-US" altLang="zh-CN" sz="2400" b="1">
                <a:solidFill>
                  <a:srgbClr val="000099"/>
                </a:solidFill>
              </a:rPr>
              <a:t>=</a:t>
            </a:r>
            <a:r>
              <a:rPr lang="en-US" altLang="zh-CN" sz="2400" b="1" i="1">
                <a:solidFill>
                  <a:srgbClr val="000099"/>
                </a:solidFill>
              </a:rPr>
              <a:t>R</a:t>
            </a:r>
            <a:r>
              <a:rPr lang="en-US" altLang="zh-CN" sz="2400" b="1" baseline="-25000">
                <a:solidFill>
                  <a:srgbClr val="000099"/>
                </a:solidFill>
              </a:rPr>
              <a:t>b</a:t>
            </a:r>
          </a:p>
          <a:p>
            <a:pPr lvl="1">
              <a:lnSpc>
                <a:spcPts val="3800"/>
              </a:lnSpc>
              <a:buClr>
                <a:srgbClr val="808080"/>
              </a:buClr>
              <a:buSzPct val="65000"/>
            </a:pPr>
            <a:r>
              <a:rPr lang="zh-CN" altLang="en-US" sz="2400" b="1">
                <a:solidFill>
                  <a:srgbClr val="080808"/>
                </a:solidFill>
              </a:rPr>
              <a:t>误码性能与</a:t>
            </a:r>
            <a:r>
              <a:rPr lang="en-US" altLang="zh-CN" sz="2400" b="1">
                <a:solidFill>
                  <a:srgbClr val="080808"/>
                </a:solidFill>
              </a:rPr>
              <a:t>BPSK</a:t>
            </a:r>
            <a:r>
              <a:rPr lang="zh-CN" altLang="en-US" sz="2400" b="1">
                <a:solidFill>
                  <a:srgbClr val="080808"/>
                </a:solidFill>
              </a:rPr>
              <a:t>相同</a:t>
            </a:r>
            <a:endParaRPr lang="zh-CN" altLang="en-US" sz="2200">
              <a:solidFill>
                <a:srgbClr val="080808"/>
              </a:solidFill>
            </a:endParaRPr>
          </a:p>
        </p:txBody>
      </p:sp>
      <p:sp>
        <p:nvSpPr>
          <p:cNvPr id="111622" name="Rectangle 110"/>
          <p:cNvSpPr>
            <a:spLocks noChangeArrowheads="1"/>
          </p:cNvSpPr>
          <p:nvPr/>
        </p:nvSpPr>
        <p:spPr bwMode="auto">
          <a:xfrm>
            <a:off x="657225" y="415925"/>
            <a:ext cx="328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800" b="1">
                <a:solidFill>
                  <a:srgbClr val="080808"/>
                </a:solidFill>
                <a:ea typeface="微软雅黑" pitchFamily="34" charset="-122"/>
              </a:rPr>
              <a:t>QPSK</a:t>
            </a:r>
            <a:r>
              <a:rPr lang="zh-CN" altLang="en-US" sz="2800" b="1">
                <a:solidFill>
                  <a:srgbClr val="080808"/>
                </a:solidFill>
                <a:ea typeface="微软雅黑" pitchFamily="34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特点：</a:t>
            </a:r>
            <a:r>
              <a:rPr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229383" name="Rectangle 110"/>
          <p:cNvSpPr>
            <a:spLocks noChangeArrowheads="1"/>
          </p:cNvSpPr>
          <p:nvPr/>
        </p:nvSpPr>
        <p:spPr bwMode="auto">
          <a:xfrm>
            <a:off x="701675" y="4149725"/>
            <a:ext cx="7215188" cy="1066800"/>
          </a:xfrm>
          <a:prstGeom prst="rect">
            <a:avLst/>
          </a:prstGeom>
          <a:solidFill>
            <a:srgbClr val="F2F2F2"/>
          </a:solidFill>
          <a:ln w="9525">
            <a:solidFill>
              <a:srgbClr val="BFBFB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38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                                    发生在</a:t>
            </a:r>
            <a:r>
              <a:rPr lang="en-US" altLang="zh-CN" sz="2400" b="1" u="sng">
                <a:solidFill>
                  <a:srgbClr val="0000CC"/>
                </a:solidFill>
              </a:rPr>
              <a:t>0011</a:t>
            </a:r>
            <a:r>
              <a:rPr lang="zh-CN" altLang="en-US" sz="2400" b="1">
                <a:solidFill>
                  <a:srgbClr val="080808"/>
                </a:solidFill>
              </a:rPr>
              <a:t>或</a:t>
            </a:r>
            <a:r>
              <a:rPr lang="en-US" altLang="zh-CN" sz="2400" b="1" u="sng">
                <a:solidFill>
                  <a:srgbClr val="0000CC"/>
                </a:solidFill>
              </a:rPr>
              <a:t>0110</a:t>
            </a:r>
            <a:r>
              <a:rPr lang="zh-CN" altLang="en-US" sz="2400" b="1">
                <a:solidFill>
                  <a:srgbClr val="080808"/>
                </a:solidFill>
              </a:rPr>
              <a:t>交替时，</a:t>
            </a:r>
            <a:r>
              <a:rPr lang="zh-CN" altLang="en-US" sz="24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  </a:t>
            </a:r>
            <a:endParaRPr lang="en-US" altLang="zh-CN" sz="2400" b="1">
              <a:solidFill>
                <a:srgbClr val="0000CC"/>
              </a:solidFill>
              <a:latin typeface="黑体" pitchFamily="2" charset="-122"/>
              <a:ea typeface="黑体" pitchFamily="2" charset="-122"/>
              <a:sym typeface="黑体" pitchFamily="2" charset="-122"/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即双比特</a:t>
            </a:r>
            <a:r>
              <a:rPr lang="en-US" altLang="zh-CN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ab</a:t>
            </a:r>
            <a:r>
              <a:rPr lang="zh-CN" altLang="en-US" sz="2400" b="1" u="sng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同时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跳变时，</a:t>
            </a:r>
            <a:r>
              <a:rPr lang="zh-CN" altLang="en-US" sz="2400" b="1">
                <a:solidFill>
                  <a:srgbClr val="080808"/>
                </a:solidFill>
              </a:rPr>
              <a:t>信号点沿</a:t>
            </a:r>
            <a:r>
              <a:rPr lang="zh-CN" altLang="en-US" sz="2400" b="1" u="sng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对角线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移动。</a:t>
            </a:r>
            <a:endParaRPr lang="en-US" altLang="zh-CN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29384" name="Rectangle 110"/>
          <p:cNvSpPr>
            <a:spLocks noChangeArrowheads="1"/>
          </p:cNvSpPr>
          <p:nvPr/>
        </p:nvSpPr>
        <p:spPr bwMode="auto">
          <a:xfrm>
            <a:off x="758825" y="4097338"/>
            <a:ext cx="3228975" cy="639762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最大相位跳变：</a:t>
            </a:r>
            <a:r>
              <a:rPr lang="en-US" altLang="zh-CN" sz="2400" b="1">
                <a:solidFill>
                  <a:srgbClr val="FF0000"/>
                </a:solidFill>
              </a:rPr>
              <a:t>180°</a:t>
            </a:r>
            <a:endParaRPr lang="zh-CN" altLang="en-US" sz="2800">
              <a:solidFill>
                <a:srgbClr val="0000CC"/>
              </a:solidFill>
              <a:latin typeface="黑体" pitchFamily="2" charset="-122"/>
              <a:ea typeface="黑体" pitchFamily="2" charset="-122"/>
              <a:sym typeface="黑体" pitchFamily="2" charset="-122"/>
            </a:endParaRPr>
          </a:p>
        </p:txBody>
      </p:sp>
      <p:sp>
        <p:nvSpPr>
          <p:cNvPr id="229385" name="椭圆 9"/>
          <p:cNvSpPr>
            <a:spLocks noChangeArrowheads="1"/>
          </p:cNvSpPr>
          <p:nvPr/>
        </p:nvSpPr>
        <p:spPr bwMode="auto">
          <a:xfrm>
            <a:off x="7700963" y="1416050"/>
            <a:ext cx="414337" cy="4841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229386" name="直接连接符 13"/>
          <p:cNvSpPr>
            <a:spLocks noChangeShapeType="1"/>
          </p:cNvSpPr>
          <p:nvPr/>
        </p:nvSpPr>
        <p:spPr bwMode="auto">
          <a:xfrm rot="5400000">
            <a:off x="6286500" y="1943100"/>
            <a:ext cx="1500188" cy="15001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387" name="直接连接符 14"/>
          <p:cNvSpPr>
            <a:spLocks noChangeShapeType="1"/>
          </p:cNvSpPr>
          <p:nvPr/>
        </p:nvSpPr>
        <p:spPr bwMode="auto">
          <a:xfrm rot="10800000">
            <a:off x="6286500" y="1857375"/>
            <a:ext cx="1428750" cy="15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388" name="直接连接符 17"/>
          <p:cNvSpPr>
            <a:spLocks noChangeShapeType="1"/>
          </p:cNvSpPr>
          <p:nvPr/>
        </p:nvSpPr>
        <p:spPr bwMode="auto">
          <a:xfrm rot="5400000" flipH="1" flipV="1">
            <a:off x="7150100" y="2678113"/>
            <a:ext cx="1500187" cy="15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9" name="Rectangle 3"/>
          <p:cNvSpPr>
            <a:spLocks noChangeArrowheads="1"/>
          </p:cNvSpPr>
          <p:nvPr/>
        </p:nvSpPr>
        <p:spPr bwMode="auto">
          <a:xfrm>
            <a:off x="701675" y="1268413"/>
            <a:ext cx="50720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3800"/>
              </a:lnSpc>
              <a:buClr>
                <a:srgbClr val="808080"/>
              </a:buClr>
              <a:buSzPct val="65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相位跳变：</a:t>
            </a:r>
            <a:r>
              <a:rPr lang="en-US" altLang="zh-CN" sz="2400" b="1">
                <a:solidFill>
                  <a:srgbClr val="000099"/>
                </a:solidFill>
              </a:rPr>
              <a:t>0°,± 90°,± 180°</a:t>
            </a:r>
            <a:endParaRPr lang="zh-CN" altLang="en-US" sz="2200">
              <a:solidFill>
                <a:srgbClr val="08080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2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2000"/>
                                        <p:tgtEl>
                                          <p:spTgt spid="22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2000"/>
                                        <p:tgtEl>
                                          <p:spTgt spid="229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20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1000"/>
                                        <p:tgtEl>
                                          <p:spTgt spid="22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20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20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1" grpId="0" bldLvl="0" autoUpdateAnimBg="0"/>
      <p:bldP spid="229383" grpId="0" bldLvl="0" animBg="1" autoUpdateAnimBg="0"/>
      <p:bldP spid="229384" grpId="0" bldLvl="0" animBg="1" autoUpdateAnimBg="0"/>
      <p:bldP spid="229385" grpId="0" bldLvl="0" animBg="1" autoUpdateAnimBg="0"/>
      <p:bldP spid="229386" grpId="0" animBg="1"/>
      <p:bldP spid="229387" grpId="0" animBg="1"/>
      <p:bldP spid="22938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4525" y="621982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3884C84-9DCE-4179-A85E-7E7C16186D0D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126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2878138"/>
            <a:ext cx="6786563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3"/>
          <p:cNvSpPr>
            <a:spLocks noChangeArrowheads="1"/>
          </p:cNvSpPr>
          <p:nvPr/>
        </p:nvSpPr>
        <p:spPr bwMode="auto">
          <a:xfrm>
            <a:off x="836613" y="1089025"/>
            <a:ext cx="7215187" cy="1785938"/>
          </a:xfrm>
          <a:prstGeom prst="rect">
            <a:avLst/>
          </a:prstGeom>
          <a:solidFill>
            <a:srgbClr val="F2F2F2"/>
          </a:solidFill>
          <a:ln w="9525">
            <a:solidFill>
              <a:srgbClr val="D8D8D8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4200"/>
              </a:lnSpc>
              <a:buClr>
                <a:srgbClr val="808080"/>
              </a:buClr>
              <a:buSzPct val="65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最大相位跳变</a:t>
            </a:r>
            <a:r>
              <a:rPr lang="en-US" altLang="zh-CN" sz="2400" b="1">
                <a:solidFill>
                  <a:srgbClr val="080808"/>
                </a:solidFill>
              </a:rPr>
              <a:t>180°</a:t>
            </a:r>
            <a:r>
              <a:rPr lang="zh-CN" altLang="en-US" sz="2400" b="1">
                <a:solidFill>
                  <a:srgbClr val="080808"/>
                </a:solidFill>
              </a:rPr>
              <a:t>，使</a:t>
            </a:r>
            <a:r>
              <a:rPr lang="zh-CN" altLang="en-US" sz="2400" b="1">
                <a:solidFill>
                  <a:srgbClr val="0000CC"/>
                </a:solidFill>
              </a:rPr>
              <a:t>限带</a:t>
            </a:r>
            <a:r>
              <a:rPr lang="zh-CN" altLang="en-US" sz="2400" b="1">
                <a:solidFill>
                  <a:srgbClr val="080808"/>
                </a:solidFill>
              </a:rPr>
              <a:t>的</a:t>
            </a:r>
            <a:r>
              <a:rPr lang="en-US" altLang="zh-CN" sz="2400" b="1">
                <a:solidFill>
                  <a:srgbClr val="080808"/>
                </a:solidFill>
              </a:rPr>
              <a:t>QPSK</a:t>
            </a:r>
            <a:r>
              <a:rPr lang="zh-CN" altLang="en-US" sz="2400" b="1">
                <a:solidFill>
                  <a:srgbClr val="080808"/>
                </a:solidFill>
              </a:rPr>
              <a:t>信号包络起伏很大，并出现包络零点。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ts val="4200"/>
              </a:lnSpc>
              <a:buClr>
                <a:srgbClr val="808080"/>
              </a:buClr>
              <a:buSzPct val="65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频谱扩展大，旁瓣对邻道干扰大。</a:t>
            </a:r>
            <a:endParaRPr lang="zh-CN" altLang="en-US" sz="2400">
              <a:solidFill>
                <a:srgbClr val="080808"/>
              </a:solidFill>
            </a:endParaRPr>
          </a:p>
          <a:p>
            <a:pPr>
              <a:lnSpc>
                <a:spcPts val="4200"/>
              </a:lnSpc>
              <a:buClr>
                <a:srgbClr val="808080"/>
              </a:buClr>
              <a:buSzPct val="55000"/>
            </a:pPr>
            <a:endParaRPr lang="zh-CN" altLang="en-US" sz="24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</a:pPr>
            <a:endParaRPr lang="zh-CN" altLang="en-US" sz="22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</a:pPr>
            <a:endParaRPr lang="zh-CN" altLang="en-US" sz="22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</a:pPr>
            <a:endParaRPr lang="zh-CN" altLang="en-US" sz="2200">
              <a:solidFill>
                <a:srgbClr val="080808"/>
              </a:solidFill>
            </a:endParaRPr>
          </a:p>
        </p:txBody>
      </p:sp>
      <p:sp>
        <p:nvSpPr>
          <p:cNvPr id="112645" name="Rectangle 110"/>
          <p:cNvSpPr>
            <a:spLocks noChangeArrowheads="1"/>
          </p:cNvSpPr>
          <p:nvPr/>
        </p:nvSpPr>
        <p:spPr bwMode="auto">
          <a:xfrm>
            <a:off x="476250" y="415925"/>
            <a:ext cx="328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800" b="1">
                <a:solidFill>
                  <a:srgbClr val="080808"/>
                </a:solidFill>
                <a:ea typeface="微软雅黑" pitchFamily="34" charset="-122"/>
              </a:rPr>
              <a:t>QPSK</a:t>
            </a:r>
            <a:r>
              <a:rPr lang="zh-CN" altLang="en-US" sz="2800" b="1">
                <a:solidFill>
                  <a:srgbClr val="080808"/>
                </a:solidFill>
                <a:ea typeface="微软雅黑" pitchFamily="34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缺点：</a:t>
            </a:r>
            <a:r>
              <a:rPr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112646" name="Rectangle 112"/>
          <p:cNvSpPr>
            <a:spLocks noChangeArrowheads="1"/>
          </p:cNvSpPr>
          <p:nvPr/>
        </p:nvSpPr>
        <p:spPr bwMode="auto">
          <a:xfrm>
            <a:off x="2119313" y="5441950"/>
            <a:ext cx="4860925" cy="366713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/>
              <a:t>   180</a:t>
            </a:r>
            <a:r>
              <a:rPr lang="en-US" altLang="zh-CN" sz="1400" baseline="50000"/>
              <a:t>0                        </a:t>
            </a:r>
            <a:r>
              <a:rPr lang="en-US" altLang="zh-CN" sz="1800"/>
              <a:t>0</a:t>
            </a:r>
            <a:r>
              <a:rPr lang="en-US" altLang="zh-CN" sz="1400" baseline="50000"/>
              <a:t>0</a:t>
            </a:r>
            <a:r>
              <a:rPr lang="en-US" altLang="zh-CN" sz="1800"/>
              <a:t>                -90</a:t>
            </a:r>
            <a:r>
              <a:rPr lang="en-US" altLang="zh-CN" sz="1400" baseline="50000"/>
              <a:t>0</a:t>
            </a:r>
            <a:r>
              <a:rPr lang="en-US" altLang="zh-CN" sz="1800"/>
              <a:t>                 90</a:t>
            </a:r>
            <a:r>
              <a:rPr lang="en-US" altLang="zh-CN" sz="1400" baseline="5000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A3960BA-2FD5-4585-B748-84A8F99336CD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366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3668" name="Obje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1214438"/>
            <a:ext cx="33051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Object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1214438"/>
            <a:ext cx="33051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0" name="Rectangle 110"/>
          <p:cNvSpPr>
            <a:spLocks noChangeArrowheads="1"/>
          </p:cNvSpPr>
          <p:nvPr/>
        </p:nvSpPr>
        <p:spPr bwMode="auto">
          <a:xfrm>
            <a:off x="785813" y="1163638"/>
            <a:ext cx="3286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改进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思路：</a:t>
            </a:r>
            <a:r>
              <a:rPr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113671" name="Rectangle 110"/>
          <p:cNvSpPr>
            <a:spLocks noChangeArrowheads="1"/>
          </p:cNvSpPr>
          <p:nvPr/>
        </p:nvSpPr>
        <p:spPr bwMode="auto">
          <a:xfrm>
            <a:off x="5572125" y="4619625"/>
            <a:ext cx="307181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QPSK 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相位路径</a:t>
            </a:r>
            <a:r>
              <a:rPr lang="zh-CN" altLang="en-US" sz="28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113672" name="Rectangle 110"/>
          <p:cNvSpPr>
            <a:spLocks noChangeArrowheads="1"/>
          </p:cNvSpPr>
          <p:nvPr/>
        </p:nvSpPr>
        <p:spPr bwMode="auto">
          <a:xfrm>
            <a:off x="5715000" y="5324475"/>
            <a:ext cx="3143250" cy="46196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最大相位跳变 </a:t>
            </a:r>
            <a:r>
              <a:rPr lang="en-US" altLang="zh-CN" sz="2400" b="1">
                <a:solidFill>
                  <a:srgbClr val="FF0000"/>
                </a:solidFill>
              </a:rPr>
              <a:t>180°</a:t>
            </a:r>
            <a:endParaRPr lang="zh-CN" altLang="en-US" sz="2800">
              <a:solidFill>
                <a:srgbClr val="0000CC"/>
              </a:solidFill>
              <a:latin typeface="黑体" pitchFamily="2" charset="-122"/>
              <a:ea typeface="黑体" pitchFamily="2" charset="-122"/>
              <a:sym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86C458A-2B65-4050-AECE-D7EDF42CBB9C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109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469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4692" name="Obje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1214438"/>
            <a:ext cx="33051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6" name="Object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1214438"/>
            <a:ext cx="33051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4" name="Rectangle 110"/>
          <p:cNvSpPr>
            <a:spLocks noChangeArrowheads="1"/>
          </p:cNvSpPr>
          <p:nvPr/>
        </p:nvSpPr>
        <p:spPr bwMode="auto">
          <a:xfrm>
            <a:off x="785813" y="1163638"/>
            <a:ext cx="3286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改进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思路：</a:t>
            </a:r>
            <a:r>
              <a:rPr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233478" name="Rectangle 110"/>
          <p:cNvSpPr>
            <a:spLocks noChangeArrowheads="1"/>
          </p:cNvSpPr>
          <p:nvPr/>
        </p:nvSpPr>
        <p:spPr bwMode="auto">
          <a:xfrm>
            <a:off x="1143000" y="1758950"/>
            <a:ext cx="3500438" cy="1169988"/>
          </a:xfrm>
          <a:prstGeom prst="rect">
            <a:avLst/>
          </a:prstGeom>
          <a:solidFill>
            <a:srgbClr val="F2F2F2"/>
          </a:solidFill>
          <a:ln w="9525">
            <a:solidFill>
              <a:srgbClr val="BFBFB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信号点</a:t>
            </a:r>
            <a:r>
              <a:rPr lang="zh-CN" altLang="en-US" sz="2400" b="1">
                <a:solidFill>
                  <a:srgbClr val="FF0000"/>
                </a:solidFill>
              </a:rPr>
              <a:t>不作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对角线移动</a:t>
            </a:r>
            <a:endParaRPr lang="en-US" altLang="zh-CN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  <a:p>
            <a:pPr>
              <a:lnSpc>
                <a:spcPts val="42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即双比特</a:t>
            </a:r>
            <a:r>
              <a:rPr lang="en-US" altLang="zh-CN" sz="2400" b="1">
                <a:solidFill>
                  <a:srgbClr val="0000CC"/>
                </a:solidFill>
              </a:rPr>
              <a:t>ab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宋体" pitchFamily="2" charset="-122"/>
              </a:rPr>
              <a:t>不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同时跳变</a:t>
            </a:r>
            <a:endParaRPr lang="en-US" altLang="zh-CN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" dur="3000"/>
                                        <p:tgtEl>
                                          <p:spTgt spid="233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8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CF3112F-E58A-4E1A-9059-BD4EED937914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50950"/>
            <a:ext cx="8326437" cy="43561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原理：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波形：</a:t>
            </a:r>
          </a:p>
          <a:p>
            <a:pPr lvl="4"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endParaRPr lang="zh-CN" altLang="en-US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表达式</a:t>
            </a:r>
            <a:r>
              <a:rPr lang="zh-CN" altLang="en-US" sz="24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aphicFrame>
        <p:nvGraphicFramePr>
          <p:cNvPr id="14340" name="Object 8"/>
          <p:cNvGraphicFramePr>
            <a:graphicFrameLocks noChangeAspect="1"/>
          </p:cNvGraphicFramePr>
          <p:nvPr>
            <p:ph sz="quarter" idx="2"/>
          </p:nvPr>
        </p:nvGraphicFramePr>
        <p:xfrm>
          <a:off x="3238500" y="1339850"/>
          <a:ext cx="5086350" cy="323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Visio" r:id="rId3" imgW="4471716" imgH="2843081" progId="Visio.Drawing.11">
                  <p:embed/>
                </p:oleObj>
              </mc:Choice>
              <mc:Fallback>
                <p:oleObj name="Visio" r:id="rId3" imgW="4471716" imgH="2843081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1339850"/>
                        <a:ext cx="5086350" cy="323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11"/>
          <p:cNvGraphicFramePr>
            <a:graphicFrameLocks noChangeAspect="1"/>
          </p:cNvGraphicFramePr>
          <p:nvPr>
            <p:ph sz="quarter" idx="3"/>
          </p:nvPr>
        </p:nvGraphicFramePr>
        <p:xfrm>
          <a:off x="2443163" y="4751388"/>
          <a:ext cx="5595937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Equation" r:id="rId5" imgW="2171700" imgH="228600" progId="Equation.DSMT4">
                  <p:embed/>
                </p:oleObj>
              </mc:Choice>
              <mc:Fallback>
                <p:oleObj name="Equation" r:id="rId5" imgW="21717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4751388"/>
                        <a:ext cx="5595937" cy="588962"/>
                      </a:xfrm>
                      <a:prstGeom prst="rect">
                        <a:avLst/>
                      </a:prstGeom>
                      <a:solidFill>
                        <a:schemeClr val="bg1">
                          <a:alpha val="83136"/>
                        </a:schemeClr>
                      </a:solidFill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7" dist="17961" dir="2700000">
                          <a:srgbClr val="3D3D99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638300" y="2703513"/>
            <a:ext cx="2089150" cy="116998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 cmpd="dbl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ts val="2800"/>
              </a:lnSpc>
              <a:defRPr/>
            </a:pPr>
            <a:r>
              <a:rPr lang="en-US" altLang="zh-CN" sz="2000" b="1" dirty="0">
                <a:solidFill>
                  <a:srgbClr val="003399"/>
                </a:solidFill>
                <a:ea typeface="华文中宋" pitchFamily="2" charset="-122"/>
              </a:rPr>
              <a:t>    2FSK</a:t>
            </a: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可视为</a:t>
            </a:r>
            <a:endParaRPr lang="en-US" altLang="zh-CN" sz="2000" b="1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ts val="2800"/>
              </a:lnSpc>
              <a:defRPr/>
            </a:pP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两个不同载频的</a:t>
            </a:r>
          </a:p>
          <a:p>
            <a:pPr eaLnBrk="0" hangingPunct="0">
              <a:lnSpc>
                <a:spcPts val="2800"/>
              </a:lnSpc>
              <a:defRPr/>
            </a:pPr>
            <a:r>
              <a:rPr lang="en-US" altLang="zh-CN" sz="2000" b="1" dirty="0">
                <a:solidFill>
                  <a:srgbClr val="003399"/>
                </a:solidFill>
                <a:ea typeface="华文中宋" pitchFamily="2" charset="-122"/>
              </a:rPr>
              <a:t>   2ASK</a:t>
            </a: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的叠加</a:t>
            </a:r>
          </a:p>
        </p:txBody>
      </p:sp>
      <p:sp>
        <p:nvSpPr>
          <p:cNvPr id="12" name="Rectangle 52"/>
          <p:cNvSpPr>
            <a:spLocks noChangeArrowheads="1"/>
          </p:cNvSpPr>
          <p:nvPr/>
        </p:nvSpPr>
        <p:spPr bwMode="auto">
          <a:xfrm>
            <a:off x="1979613" y="1382713"/>
            <a:ext cx="2222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60000"/>
              <a:defRPr/>
            </a:pPr>
            <a:r>
              <a:rPr lang="en-US" altLang="zh-CN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s(t)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  <a:cs typeface="Arial" pitchFamily="34" charset="0"/>
                <a:sym typeface="Symbol" pitchFamily="18" charset="2"/>
              </a:rPr>
              <a:t>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Arial" pitchFamily="34" charset="0"/>
              </a:rPr>
              <a:t>载波频率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406400"/>
            <a:ext cx="67500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.1.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 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二进制频移键控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rgbClr val="000099"/>
                </a:solidFill>
              </a:rPr>
              <a:t>2FSK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3200" b="1" kern="0" dirty="0">
              <a:solidFill>
                <a:srgbClr val="000099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14345" name="对象 1"/>
          <p:cNvGraphicFramePr>
            <a:graphicFrameLocks noChangeAspect="1"/>
          </p:cNvGraphicFramePr>
          <p:nvPr/>
        </p:nvGraphicFramePr>
        <p:xfrm>
          <a:off x="2441575" y="5583238"/>
          <a:ext cx="26765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Equation" r:id="rId7" imgW="1409088" imgH="342751" progId="Equation.DSMT4">
                  <p:embed/>
                </p:oleObj>
              </mc:Choice>
              <mc:Fallback>
                <p:oleObj name="Equation" r:id="rId7" imgW="1409088" imgH="342751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5583238"/>
                        <a:ext cx="2676525" cy="650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对象 2"/>
          <p:cNvGraphicFramePr>
            <a:graphicFrameLocks noChangeAspect="1"/>
          </p:cNvGraphicFramePr>
          <p:nvPr/>
        </p:nvGraphicFramePr>
        <p:xfrm>
          <a:off x="5349875" y="5562600"/>
          <a:ext cx="26130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Equation" r:id="rId9" imgW="1434477" imgH="355446" progId="Equation.DSMT4">
                  <p:embed/>
                </p:oleObj>
              </mc:Choice>
              <mc:Fallback>
                <p:oleObj name="Equation" r:id="rId9" imgW="1434477" imgH="355446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5562600"/>
                        <a:ext cx="2613025" cy="641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33821AD-A94C-421B-A66D-05571B47797F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234498" name="Rectangle 110"/>
          <p:cNvSpPr>
            <a:spLocks noChangeArrowheads="1"/>
          </p:cNvSpPr>
          <p:nvPr/>
        </p:nvSpPr>
        <p:spPr bwMode="auto">
          <a:xfrm>
            <a:off x="5472113" y="4548188"/>
            <a:ext cx="3286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O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QPSK 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相位路径</a:t>
            </a:r>
            <a:r>
              <a:rPr lang="zh-CN" altLang="en-US" sz="28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11571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5717" name="Obje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1214438"/>
            <a:ext cx="33051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Rectangle 110"/>
          <p:cNvSpPr>
            <a:spLocks noChangeArrowheads="1"/>
          </p:cNvSpPr>
          <p:nvPr/>
        </p:nvSpPr>
        <p:spPr bwMode="auto">
          <a:xfrm>
            <a:off x="5643563" y="5214938"/>
            <a:ext cx="31432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相位跳变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000099"/>
                </a:solidFill>
              </a:rPr>
              <a:t>0</a:t>
            </a:r>
            <a:r>
              <a:rPr lang="zh-CN" altLang="en-US" sz="2400" b="1">
                <a:solidFill>
                  <a:srgbClr val="000099"/>
                </a:solidFill>
              </a:rPr>
              <a:t>或</a:t>
            </a:r>
            <a:r>
              <a:rPr lang="en-US" altLang="zh-CN" sz="2400" b="1">
                <a:solidFill>
                  <a:srgbClr val="000099"/>
                </a:solidFill>
              </a:rPr>
              <a:t>± 90</a:t>
            </a:r>
            <a:r>
              <a:rPr lang="en-US" altLang="zh-CN" sz="2400" b="1">
                <a:solidFill>
                  <a:srgbClr val="0000CC"/>
                </a:solidFill>
              </a:rPr>
              <a:t>°</a:t>
            </a:r>
            <a:endParaRPr lang="zh-CN" altLang="en-US" sz="2800">
              <a:solidFill>
                <a:srgbClr val="0000CC"/>
              </a:solidFill>
              <a:latin typeface="黑体" pitchFamily="2" charset="-122"/>
              <a:ea typeface="黑体" pitchFamily="2" charset="-122"/>
              <a:sym typeface="黑体" pitchFamily="2" charset="-122"/>
            </a:endParaRPr>
          </a:p>
        </p:txBody>
      </p:sp>
      <p:sp>
        <p:nvSpPr>
          <p:cNvPr id="234502" name="Rectangle 20"/>
          <p:cNvSpPr>
            <a:spLocks noChangeArrowheads="1"/>
          </p:cNvSpPr>
          <p:nvPr/>
        </p:nvSpPr>
        <p:spPr bwMode="auto">
          <a:xfrm>
            <a:off x="500063" y="428625"/>
            <a:ext cx="7858125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4 </a:t>
            </a:r>
            <a:r>
              <a:rPr lang="en-US" altLang="zh-CN" sz="2400">
                <a:solidFill>
                  <a:srgbClr val="FF0000"/>
                </a:solidFill>
                <a:ea typeface="微软雅黑" pitchFamily="34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</a:rPr>
              <a:t>O</a:t>
            </a:r>
            <a:r>
              <a:rPr lang="en-US" altLang="zh-CN" sz="2800" b="1">
                <a:solidFill>
                  <a:srgbClr val="000099"/>
                </a:solidFill>
              </a:rPr>
              <a:t>QPSK</a:t>
            </a:r>
            <a:r>
              <a:rPr lang="en-US" altLang="zh-CN" sz="2800" b="1">
                <a:solidFill>
                  <a:srgbClr val="0000CC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  <a:ea typeface="微软雅黑" pitchFamily="34" charset="-122"/>
              </a:rPr>
              <a:t> </a:t>
            </a:r>
            <a:r>
              <a:rPr lang="en-US" altLang="zh-CN" sz="2800">
                <a:solidFill>
                  <a:srgbClr val="000099"/>
                </a:solidFill>
              </a:rPr>
              <a:t>(</a:t>
            </a:r>
            <a:r>
              <a:rPr lang="zh-CN" altLang="en-US" sz="2800">
                <a:solidFill>
                  <a:srgbClr val="FF0000"/>
                </a:solidFill>
                <a:ea typeface="微软雅黑" pitchFamily="34" charset="-122"/>
              </a:rPr>
              <a:t>偏置或交错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QPSK</a:t>
            </a:r>
            <a:r>
              <a:rPr lang="zh-CN" altLang="en-US" sz="2800" b="1">
                <a:solidFill>
                  <a:srgbClr val="000099"/>
                </a:solidFill>
                <a:latin typeface="宋体" pitchFamily="2" charset="-122"/>
                <a:sym typeface="宋体" pitchFamily="2" charset="-122"/>
              </a:rPr>
              <a:t>，</a:t>
            </a:r>
            <a:r>
              <a:rPr lang="en-US" altLang="zh-CN" sz="2800">
                <a:solidFill>
                  <a:srgbClr val="FF0000"/>
                </a:solidFill>
                <a:ea typeface="微软雅黑" pitchFamily="34" charset="-122"/>
              </a:rPr>
              <a:t>O</a:t>
            </a:r>
            <a:r>
              <a:rPr lang="en-US" altLang="zh-CN" sz="2800">
                <a:solidFill>
                  <a:srgbClr val="000099"/>
                </a:solidFill>
                <a:ea typeface="微软雅黑" pitchFamily="34" charset="-122"/>
              </a:rPr>
              <a:t>ffset QPSK</a:t>
            </a:r>
            <a:r>
              <a:rPr lang="en-US" altLang="zh-CN" sz="2800">
                <a:solidFill>
                  <a:srgbClr val="000099"/>
                </a:solidFill>
              </a:rPr>
              <a:t>)</a:t>
            </a:r>
            <a:endParaRPr lang="zh-CN" altLang="en-US" sz="2800" b="1">
              <a:solidFill>
                <a:srgbClr val="000099"/>
              </a:solidFill>
              <a:ea typeface="黑体" pitchFamily="2" charset="-122"/>
              <a:sym typeface="Times New Roman" pitchFamily="18" charset="0"/>
            </a:endParaRPr>
          </a:p>
        </p:txBody>
      </p:sp>
      <p:sp>
        <p:nvSpPr>
          <p:cNvPr id="234503" name="Rectangle 110"/>
          <p:cNvSpPr>
            <a:spLocks noChangeArrowheads="1"/>
          </p:cNvSpPr>
          <p:nvPr/>
        </p:nvSpPr>
        <p:spPr bwMode="auto">
          <a:xfrm>
            <a:off x="814388" y="3286125"/>
            <a:ext cx="3286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如何实现？</a:t>
            </a:r>
            <a:r>
              <a:rPr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234504" name="矩形 18"/>
          <p:cNvSpPr>
            <a:spLocks noChangeArrowheads="1"/>
          </p:cNvSpPr>
          <p:nvPr/>
        </p:nvSpPr>
        <p:spPr bwMode="auto">
          <a:xfrm>
            <a:off x="1071563" y="3959225"/>
            <a:ext cx="4357687" cy="2041525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在</a:t>
            </a:r>
            <a:r>
              <a:rPr lang="en-US" altLang="zh-CN" sz="2400" b="1">
                <a:solidFill>
                  <a:srgbClr val="0000CC"/>
                </a:solidFill>
                <a:ea typeface="微软雅黑" pitchFamily="34" charset="-122"/>
              </a:rPr>
              <a:t>QPSK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调制基础上，</a:t>
            </a:r>
            <a:endParaRPr lang="en-US" altLang="zh-CN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将两个正交分量的比特</a:t>
            </a:r>
            <a:r>
              <a:rPr lang="en-US" altLang="zh-CN" sz="2400" b="1">
                <a:solidFill>
                  <a:srgbClr val="0000CC"/>
                </a:solidFill>
              </a:rPr>
              <a:t>a</a:t>
            </a:r>
            <a:r>
              <a:rPr lang="zh-CN" altLang="en-US" sz="2400" b="1">
                <a:solidFill>
                  <a:srgbClr val="080808"/>
                </a:solidFill>
              </a:rPr>
              <a:t>和</a:t>
            </a:r>
            <a:r>
              <a:rPr lang="en-US" altLang="zh-CN" sz="2400" b="1">
                <a:solidFill>
                  <a:srgbClr val="0000CC"/>
                </a:solidFill>
              </a:rPr>
              <a:t>b</a:t>
            </a:r>
            <a:endParaRPr lang="zh-CN" altLang="en-US" sz="2400" b="1">
              <a:solidFill>
                <a:srgbClr val="0000CC"/>
              </a:solidFill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错开</a:t>
            </a:r>
            <a:r>
              <a:rPr lang="zh-CN" altLang="en-US" sz="2400" b="1">
                <a:solidFill>
                  <a:srgbClr val="080808"/>
                </a:solidFill>
              </a:rPr>
              <a:t>半个码元（</a:t>
            </a:r>
            <a:r>
              <a:rPr lang="en-US" altLang="zh-CN" sz="2400" b="1">
                <a:solidFill>
                  <a:srgbClr val="080808"/>
                </a:solidFill>
              </a:rPr>
              <a:t>1</a:t>
            </a:r>
            <a:r>
              <a:rPr lang="zh-CN" altLang="en-US" sz="2400" b="1">
                <a:solidFill>
                  <a:srgbClr val="080808"/>
                </a:solidFill>
              </a:rPr>
              <a:t>个比特时间）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使 </a:t>
            </a:r>
            <a:r>
              <a:rPr lang="en-US" altLang="zh-CN" sz="2400" b="1">
                <a:solidFill>
                  <a:srgbClr val="0000CC"/>
                </a:solidFill>
              </a:rPr>
              <a:t>ab </a:t>
            </a:r>
            <a:r>
              <a:rPr lang="zh-CN" altLang="en-US" sz="2400" b="1">
                <a:solidFill>
                  <a:srgbClr val="080808"/>
                </a:solidFill>
              </a:rPr>
              <a:t>不可能同时改变</a:t>
            </a:r>
            <a:endParaRPr lang="zh-CN" altLang="en-US" sz="2400">
              <a:solidFill>
                <a:srgbClr val="080808"/>
              </a:solidFill>
            </a:endParaRPr>
          </a:p>
        </p:txBody>
      </p:sp>
      <p:grpSp>
        <p:nvGrpSpPr>
          <p:cNvPr id="234505" name="Group 9"/>
          <p:cNvGrpSpPr>
            <a:grpSpLocks/>
          </p:cNvGrpSpPr>
          <p:nvPr/>
        </p:nvGrpSpPr>
        <p:grpSpPr bwMode="auto">
          <a:xfrm>
            <a:off x="3727450" y="6072188"/>
            <a:ext cx="1344613" cy="571500"/>
            <a:chOff x="0" y="0"/>
            <a:chExt cx="928694" cy="571504"/>
          </a:xfrm>
        </p:grpSpPr>
        <p:sp>
          <p:nvSpPr>
            <p:cNvPr id="115725" name="椭圆 21"/>
            <p:cNvSpPr>
              <a:spLocks/>
            </p:cNvSpPr>
            <p:nvPr/>
          </p:nvSpPr>
          <p:spPr bwMode="auto">
            <a:xfrm>
              <a:off x="0" y="0"/>
              <a:ext cx="928694" cy="571504"/>
            </a:xfrm>
            <a:prstGeom prst="ellipse">
              <a:avLst/>
            </a:prstGeom>
            <a:solidFill>
              <a:srgbClr val="F2F2F2"/>
            </a:solidFill>
            <a:ln w="1270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Arial" charset="0"/>
                <a:buNone/>
              </a:pPr>
              <a:endParaRPr lang="zh-CN" altLang="en-US" sz="2400" b="1">
                <a:solidFill>
                  <a:srgbClr val="800080"/>
                </a:solidFill>
                <a:latin typeface="黑体" pitchFamily="2" charset="-122"/>
                <a:ea typeface="黑体" pitchFamily="2" charset="-122"/>
                <a:sym typeface="黑体" pitchFamily="2" charset="-122"/>
              </a:endParaRPr>
            </a:p>
          </p:txBody>
        </p:sp>
        <p:sp>
          <p:nvSpPr>
            <p:cNvPr id="115726" name="矩形 22"/>
            <p:cNvSpPr>
              <a:spLocks noChangeArrowheads="1"/>
            </p:cNvSpPr>
            <p:nvPr/>
          </p:nvSpPr>
          <p:spPr bwMode="auto">
            <a:xfrm>
              <a:off x="71438" y="71438"/>
              <a:ext cx="7686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zh-CN" altLang="en-US" sz="2400" b="1">
                  <a:solidFill>
                    <a:srgbClr val="003399"/>
                  </a:solidFill>
                  <a:latin typeface="黑体" pitchFamily="2" charset="-122"/>
                  <a:ea typeface="黑体" pitchFamily="2" charset="-122"/>
                  <a:sym typeface="黑体" pitchFamily="2" charset="-122"/>
                </a:rPr>
                <a:t>见下图</a:t>
              </a:r>
              <a:endParaRPr lang="zh-CN" altLang="en-US" sz="1800"/>
            </a:p>
          </p:txBody>
        </p:sp>
      </p:grpSp>
      <p:sp>
        <p:nvSpPr>
          <p:cNvPr id="115723" name="Rectangle 110"/>
          <p:cNvSpPr>
            <a:spLocks noChangeArrowheads="1"/>
          </p:cNvSpPr>
          <p:nvPr/>
        </p:nvSpPr>
        <p:spPr bwMode="auto">
          <a:xfrm>
            <a:off x="785813" y="1163638"/>
            <a:ext cx="3286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改进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思路：</a:t>
            </a:r>
            <a:r>
              <a:rPr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115724" name="Rectangle 110"/>
          <p:cNvSpPr>
            <a:spLocks noChangeArrowheads="1"/>
          </p:cNvSpPr>
          <p:nvPr/>
        </p:nvSpPr>
        <p:spPr bwMode="auto">
          <a:xfrm>
            <a:off x="1143000" y="1758950"/>
            <a:ext cx="3500438" cy="1169988"/>
          </a:xfrm>
          <a:prstGeom prst="rect">
            <a:avLst/>
          </a:prstGeom>
          <a:solidFill>
            <a:srgbClr val="F2F2F2"/>
          </a:solidFill>
          <a:ln w="9525">
            <a:solidFill>
              <a:srgbClr val="BFBFB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信号点</a:t>
            </a:r>
            <a:r>
              <a:rPr lang="zh-CN" altLang="en-US" sz="2400" b="1">
                <a:solidFill>
                  <a:srgbClr val="FF0000"/>
                </a:solidFill>
              </a:rPr>
              <a:t>不作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对角线移动</a:t>
            </a:r>
            <a:endParaRPr lang="en-US" altLang="zh-CN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  <a:p>
            <a:pPr>
              <a:lnSpc>
                <a:spcPts val="42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即双比特</a:t>
            </a:r>
            <a:r>
              <a:rPr lang="en-US" altLang="zh-CN" sz="2400" b="1">
                <a:solidFill>
                  <a:srgbClr val="0000CC"/>
                </a:solidFill>
              </a:rPr>
              <a:t>ab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宋体" pitchFamily="2" charset="-122"/>
              </a:rPr>
              <a:t>不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同时跳变</a:t>
            </a:r>
            <a:endParaRPr lang="en-US" altLang="zh-CN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23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00"/>
                                        <p:tgtEl>
                                          <p:spTgt spid="23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20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2000"/>
                                        <p:tgtEl>
                                          <p:spTgt spid="23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2000"/>
                                        <p:tgtEl>
                                          <p:spTgt spid="23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 bldLvl="0" autoUpdateAnimBg="0"/>
      <p:bldP spid="234501" grpId="0" bldLvl="0" animBg="1" autoUpdateAnimBg="0"/>
      <p:bldP spid="234502" grpId="0" bldLvl="0" animBg="1" autoUpdateAnimBg="0"/>
      <p:bldP spid="234503" grpId="0" bldLvl="0" autoUpdateAnimBg="0"/>
      <p:bldP spid="234504" grpId="0" bldLvl="0" animBg="1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DF2BB-8168-432B-8C44-59E0DB1F93BD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6739" name="Rectangle 24"/>
          <p:cNvSpPr>
            <a:spLocks noChangeArrowheads="1"/>
          </p:cNvSpPr>
          <p:nvPr/>
        </p:nvSpPr>
        <p:spPr bwMode="auto">
          <a:xfrm>
            <a:off x="3257550" y="2579688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0" name="Rectangle 26"/>
          <p:cNvSpPr>
            <a:spLocks noChangeArrowheads="1"/>
          </p:cNvSpPr>
          <p:nvPr/>
        </p:nvSpPr>
        <p:spPr bwMode="auto">
          <a:xfrm>
            <a:off x="3257550" y="2579688"/>
            <a:ext cx="5492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1" name="Rectangle 28"/>
          <p:cNvSpPr>
            <a:spLocks noChangeArrowheads="1"/>
          </p:cNvSpPr>
          <p:nvPr/>
        </p:nvSpPr>
        <p:spPr bwMode="auto">
          <a:xfrm>
            <a:off x="3257550" y="2579688"/>
            <a:ext cx="4794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2" name="Rectangle 30"/>
          <p:cNvSpPr>
            <a:spLocks noChangeArrowheads="1"/>
          </p:cNvSpPr>
          <p:nvPr/>
        </p:nvSpPr>
        <p:spPr bwMode="auto">
          <a:xfrm>
            <a:off x="3257550" y="2579688"/>
            <a:ext cx="4572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3" name="Rectangle 32"/>
          <p:cNvSpPr>
            <a:spLocks noChangeArrowheads="1"/>
          </p:cNvSpPr>
          <p:nvPr/>
        </p:nvSpPr>
        <p:spPr bwMode="auto">
          <a:xfrm>
            <a:off x="3257550" y="2579688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4" name="Rectangle 34"/>
          <p:cNvSpPr>
            <a:spLocks noChangeArrowheads="1"/>
          </p:cNvSpPr>
          <p:nvPr/>
        </p:nvSpPr>
        <p:spPr bwMode="auto">
          <a:xfrm>
            <a:off x="3257550" y="2579688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5" name="Rectangle 36"/>
          <p:cNvSpPr>
            <a:spLocks noChangeArrowheads="1"/>
          </p:cNvSpPr>
          <p:nvPr/>
        </p:nvSpPr>
        <p:spPr bwMode="auto">
          <a:xfrm>
            <a:off x="3257550" y="2579688"/>
            <a:ext cx="5492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6" name="Rectangle 38"/>
          <p:cNvSpPr>
            <a:spLocks noChangeArrowheads="1"/>
          </p:cNvSpPr>
          <p:nvPr/>
        </p:nvSpPr>
        <p:spPr bwMode="auto">
          <a:xfrm>
            <a:off x="3257550" y="2579688"/>
            <a:ext cx="4794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7" name="Rectangle 158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674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67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3363"/>
            <a:ext cx="6929438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47025" y="5692775"/>
            <a:ext cx="100012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4693B91-D6BC-41BB-8375-E2DA0E183303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112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7763" name="Rectangle 24"/>
          <p:cNvSpPr>
            <a:spLocks noChangeArrowheads="1"/>
          </p:cNvSpPr>
          <p:nvPr/>
        </p:nvSpPr>
        <p:spPr bwMode="auto">
          <a:xfrm>
            <a:off x="3257550" y="2316163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64" name="Rectangle 26"/>
          <p:cNvSpPr>
            <a:spLocks noChangeArrowheads="1"/>
          </p:cNvSpPr>
          <p:nvPr/>
        </p:nvSpPr>
        <p:spPr bwMode="auto">
          <a:xfrm>
            <a:off x="3257550" y="2316163"/>
            <a:ext cx="5492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65" name="Rectangle 28"/>
          <p:cNvSpPr>
            <a:spLocks noChangeArrowheads="1"/>
          </p:cNvSpPr>
          <p:nvPr/>
        </p:nvSpPr>
        <p:spPr bwMode="auto">
          <a:xfrm>
            <a:off x="3257550" y="2316163"/>
            <a:ext cx="4794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66" name="Rectangle 30"/>
          <p:cNvSpPr>
            <a:spLocks noChangeArrowheads="1"/>
          </p:cNvSpPr>
          <p:nvPr/>
        </p:nvSpPr>
        <p:spPr bwMode="auto">
          <a:xfrm>
            <a:off x="3257550" y="2316163"/>
            <a:ext cx="4572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67" name="Rectangle 32"/>
          <p:cNvSpPr>
            <a:spLocks noChangeArrowheads="1"/>
          </p:cNvSpPr>
          <p:nvPr/>
        </p:nvSpPr>
        <p:spPr bwMode="auto">
          <a:xfrm>
            <a:off x="3257550" y="2316163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68" name="Rectangle 34"/>
          <p:cNvSpPr>
            <a:spLocks noChangeArrowheads="1"/>
          </p:cNvSpPr>
          <p:nvPr/>
        </p:nvSpPr>
        <p:spPr bwMode="auto">
          <a:xfrm>
            <a:off x="3257550" y="2316163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69" name="Rectangle 36"/>
          <p:cNvSpPr>
            <a:spLocks noChangeArrowheads="1"/>
          </p:cNvSpPr>
          <p:nvPr/>
        </p:nvSpPr>
        <p:spPr bwMode="auto">
          <a:xfrm>
            <a:off x="3257550" y="2316163"/>
            <a:ext cx="5492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70" name="Rectangle 38"/>
          <p:cNvSpPr>
            <a:spLocks noChangeArrowheads="1"/>
          </p:cNvSpPr>
          <p:nvPr/>
        </p:nvSpPr>
        <p:spPr bwMode="auto">
          <a:xfrm>
            <a:off x="3257550" y="2316163"/>
            <a:ext cx="4794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71" name="Rectangle 158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1777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77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33363"/>
            <a:ext cx="6929437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2120900"/>
            <a:ext cx="6889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58" name="矩形 16"/>
          <p:cNvSpPr>
            <a:spLocks noChangeArrowheads="1"/>
          </p:cNvSpPr>
          <p:nvPr/>
        </p:nvSpPr>
        <p:spPr bwMode="auto">
          <a:xfrm>
            <a:off x="6854825" y="1042988"/>
            <a:ext cx="1285875" cy="46196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O</a:t>
            </a:r>
            <a:r>
              <a:rPr lang="en-US" altLang="zh-CN" sz="2400" b="1">
                <a:solidFill>
                  <a:srgbClr val="0000CC"/>
                </a:solidFill>
              </a:rPr>
              <a:t>QPSK</a:t>
            </a:r>
            <a:endParaRPr lang="zh-CN" altLang="en-US" sz="2400">
              <a:solidFill>
                <a:srgbClr val="080808"/>
              </a:solidFill>
            </a:endParaRPr>
          </a:p>
        </p:txBody>
      </p:sp>
      <p:pic>
        <p:nvPicPr>
          <p:cNvPr id="23655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22625"/>
            <a:ext cx="7000875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12"/>
          <p:cNvSpPr>
            <a:spLocks noChangeArrowheads="1"/>
          </p:cNvSpPr>
          <p:nvPr/>
        </p:nvSpPr>
        <p:spPr bwMode="auto">
          <a:xfrm>
            <a:off x="2636838" y="5859463"/>
            <a:ext cx="4860925" cy="369887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/>
              <a:t>180</a:t>
            </a:r>
            <a:r>
              <a:rPr lang="en-US" altLang="zh-CN" sz="1400" baseline="50000"/>
              <a:t>0</a:t>
            </a:r>
            <a:r>
              <a:rPr lang="en-US" altLang="zh-CN" sz="1800"/>
              <a:t>   -90</a:t>
            </a:r>
            <a:r>
              <a:rPr lang="en-US" altLang="zh-CN" sz="1400" baseline="50000"/>
              <a:t>0</a:t>
            </a:r>
            <a:r>
              <a:rPr lang="en-US" altLang="zh-CN" sz="1800"/>
              <a:t>      0</a:t>
            </a:r>
            <a:r>
              <a:rPr lang="en-US" altLang="zh-CN" sz="1400" baseline="50000"/>
              <a:t>0</a:t>
            </a:r>
            <a:r>
              <a:rPr lang="en-US" altLang="zh-CN" sz="1800"/>
              <a:t>       0</a:t>
            </a:r>
            <a:r>
              <a:rPr lang="en-US" altLang="zh-CN" sz="1400" baseline="50000"/>
              <a:t>0</a:t>
            </a:r>
            <a:r>
              <a:rPr lang="en-US" altLang="zh-CN" sz="1800"/>
              <a:t>       -90</a:t>
            </a:r>
            <a:r>
              <a:rPr lang="en-US" altLang="zh-CN" sz="1400" baseline="50000"/>
              <a:t>0</a:t>
            </a:r>
            <a:r>
              <a:rPr lang="en-US" altLang="zh-CN" sz="1800"/>
              <a:t>     180</a:t>
            </a:r>
            <a:r>
              <a:rPr lang="en-US" altLang="zh-CN" sz="1400" baseline="50000">
                <a:solidFill>
                  <a:srgbClr val="080808"/>
                </a:solidFill>
              </a:rPr>
              <a:t>0</a:t>
            </a:r>
            <a:r>
              <a:rPr lang="en-US" altLang="zh-CN" sz="1800">
                <a:solidFill>
                  <a:srgbClr val="080808"/>
                </a:solidFill>
              </a:rPr>
              <a:t> </a:t>
            </a:r>
            <a:r>
              <a:rPr lang="en-US" altLang="zh-CN" sz="1800"/>
              <a:t>    90</a:t>
            </a:r>
            <a:r>
              <a:rPr lang="en-US" altLang="zh-CN" sz="1400" baseline="5000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2000"/>
                                        <p:tgtEl>
                                          <p:spTgt spid="236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2000"/>
                                        <p:tgtEl>
                                          <p:spTgt spid="23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8" grpId="0" bldLvl="0" animBg="1" autoUpdateAnimBg="0"/>
      <p:bldP spid="1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FEFA5FB-B7E1-416B-9505-F22DFCBBC03F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237570" name="Rectangle 110"/>
          <p:cNvSpPr>
            <a:spLocks noChangeArrowheads="1"/>
          </p:cNvSpPr>
          <p:nvPr/>
        </p:nvSpPr>
        <p:spPr bwMode="auto">
          <a:xfrm>
            <a:off x="571500" y="323850"/>
            <a:ext cx="607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限带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O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QPSK</a:t>
            </a:r>
            <a:r>
              <a:rPr lang="en-US" altLang="zh-CN" sz="2800" b="1">
                <a:solidFill>
                  <a:srgbClr val="080808"/>
                </a:solidFill>
                <a:ea typeface="黑体" pitchFamily="2" charset="-122"/>
              </a:rPr>
              <a:t> </a:t>
            </a:r>
            <a:r>
              <a:rPr lang="zh-CN" altLang="en-US" sz="2800">
                <a:solidFill>
                  <a:srgbClr val="080808"/>
                </a:solidFill>
                <a:ea typeface="黑体" pitchFamily="2" charset="-122"/>
              </a:rPr>
              <a:t>与 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限带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QPSK</a:t>
            </a:r>
            <a:r>
              <a:rPr lang="en-US" altLang="zh-CN" sz="2800" b="1">
                <a:solidFill>
                  <a:srgbClr val="080808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对比：</a:t>
            </a:r>
            <a:r>
              <a:rPr lang="zh-CN" altLang="en-US" sz="2800">
                <a:solidFill>
                  <a:srgbClr val="0000CC"/>
                </a:solidFill>
                <a:ea typeface="黑体" pitchFamily="2" charset="-122"/>
              </a:rPr>
              <a:t> </a:t>
            </a:r>
            <a:endParaRPr lang="zh-CN" altLang="en-US" sz="1800"/>
          </a:p>
        </p:txBody>
      </p:sp>
      <p:pic>
        <p:nvPicPr>
          <p:cNvPr id="118788" name="Object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998538"/>
            <a:ext cx="2947988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18790" name="Object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998538"/>
            <a:ext cx="2947987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1" name="矩形 17"/>
          <p:cNvSpPr>
            <a:spLocks noChangeArrowheads="1"/>
          </p:cNvSpPr>
          <p:nvPr/>
        </p:nvSpPr>
        <p:spPr bwMode="auto">
          <a:xfrm>
            <a:off x="715963" y="3973513"/>
            <a:ext cx="3357562" cy="19558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080808"/>
                </a:solidFill>
              </a:rPr>
              <a:t>最大相位跳变</a:t>
            </a:r>
            <a:r>
              <a:rPr lang="en-US" altLang="zh-CN" sz="2400" b="1">
                <a:solidFill>
                  <a:srgbClr val="FF0000"/>
                </a:solidFill>
              </a:rPr>
              <a:t>180°</a:t>
            </a:r>
            <a:endParaRPr lang="zh-CN" altLang="en-US" sz="2400" b="1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</a:t>
            </a:r>
            <a:r>
              <a:rPr lang="en-US" altLang="zh-CN" sz="2400" b="1">
                <a:solidFill>
                  <a:srgbClr val="080808"/>
                </a:solidFill>
              </a:rPr>
              <a:t>——</a:t>
            </a:r>
            <a:r>
              <a:rPr lang="zh-CN" altLang="en-US" sz="2400" b="1">
                <a:solidFill>
                  <a:srgbClr val="080808"/>
                </a:solidFill>
              </a:rPr>
              <a:t>包络起伏</a:t>
            </a:r>
            <a:r>
              <a:rPr lang="zh-CN" altLang="en-US" sz="2400" b="1">
                <a:solidFill>
                  <a:srgbClr val="FF0000"/>
                </a:solidFill>
              </a:rPr>
              <a:t>大</a:t>
            </a:r>
            <a:endParaRPr lang="en-US" altLang="zh-CN" sz="2400" b="1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 ——</a:t>
            </a:r>
            <a:r>
              <a:rPr lang="zh-CN" altLang="en-US" sz="2400" b="1">
                <a:solidFill>
                  <a:srgbClr val="080808"/>
                </a:solidFill>
              </a:rPr>
              <a:t>频谱扩展</a:t>
            </a:r>
            <a:r>
              <a:rPr lang="zh-CN" altLang="en-US" sz="2400" b="1">
                <a:solidFill>
                  <a:srgbClr val="FF0000"/>
                </a:solidFill>
              </a:rPr>
              <a:t>大</a:t>
            </a:r>
            <a:endParaRPr lang="en-US" altLang="zh-CN" sz="2400" b="1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080808"/>
                </a:solidFill>
              </a:rPr>
              <a:t>相位跳变周期  </a:t>
            </a:r>
            <a:r>
              <a:rPr lang="en-US" altLang="zh-CN" sz="2400" b="1">
                <a:solidFill>
                  <a:srgbClr val="000099"/>
                </a:solidFill>
              </a:rPr>
              <a:t>2T</a:t>
            </a:r>
            <a:r>
              <a:rPr lang="en-US" altLang="zh-CN" sz="2400" b="1" baseline="-25000">
                <a:solidFill>
                  <a:srgbClr val="000099"/>
                </a:solidFill>
              </a:rPr>
              <a:t>b</a:t>
            </a:r>
            <a:r>
              <a:rPr lang="en-US" altLang="zh-CN" sz="2400" b="1">
                <a:solidFill>
                  <a:srgbClr val="080808"/>
                </a:solidFill>
              </a:rPr>
              <a:t> </a:t>
            </a:r>
            <a:endParaRPr lang="en-US" altLang="zh-CN" sz="2400" b="1">
              <a:solidFill>
                <a:srgbClr val="000099"/>
              </a:solidFill>
            </a:endParaRPr>
          </a:p>
        </p:txBody>
      </p:sp>
      <p:sp>
        <p:nvSpPr>
          <p:cNvPr id="118792" name="矩形 21"/>
          <p:cNvSpPr>
            <a:spLocks noChangeArrowheads="1"/>
          </p:cNvSpPr>
          <p:nvPr/>
        </p:nvSpPr>
        <p:spPr bwMode="auto">
          <a:xfrm>
            <a:off x="4645025" y="3973513"/>
            <a:ext cx="3286125" cy="19558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080808"/>
                </a:solidFill>
              </a:rPr>
              <a:t>最大相位跳变</a:t>
            </a:r>
            <a:r>
              <a:rPr lang="en-US" altLang="zh-CN" sz="2400" b="1">
                <a:solidFill>
                  <a:srgbClr val="FF0000"/>
                </a:solidFill>
              </a:rPr>
              <a:t>90°</a:t>
            </a:r>
            <a:endParaRPr lang="zh-CN" altLang="en-US" sz="2400" b="1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 ——</a:t>
            </a:r>
            <a:r>
              <a:rPr lang="zh-CN" altLang="en-US" sz="2400" b="1">
                <a:solidFill>
                  <a:srgbClr val="080808"/>
                </a:solidFill>
              </a:rPr>
              <a:t>包络起伏</a:t>
            </a:r>
            <a:r>
              <a:rPr lang="zh-CN" altLang="en-US" sz="2400" b="1">
                <a:solidFill>
                  <a:srgbClr val="FF0000"/>
                </a:solidFill>
              </a:rPr>
              <a:t>小</a:t>
            </a:r>
            <a:endParaRPr lang="en-US" altLang="zh-CN" sz="2400" b="1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 ——</a:t>
            </a:r>
            <a:r>
              <a:rPr lang="zh-CN" altLang="en-US" sz="2400" b="1">
                <a:solidFill>
                  <a:srgbClr val="080808"/>
                </a:solidFill>
              </a:rPr>
              <a:t>频谱扩展</a:t>
            </a:r>
            <a:r>
              <a:rPr lang="zh-CN" altLang="en-US" sz="2400" b="1">
                <a:solidFill>
                  <a:srgbClr val="FF0000"/>
                </a:solidFill>
              </a:rPr>
              <a:t>小</a:t>
            </a:r>
            <a:endParaRPr lang="en-US" altLang="zh-CN" sz="2400" b="1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080808"/>
                </a:solidFill>
              </a:rPr>
              <a:t>相位跳变周期  </a:t>
            </a:r>
            <a:r>
              <a:rPr lang="en-US" altLang="zh-CN" sz="2400" b="1">
                <a:solidFill>
                  <a:srgbClr val="000099"/>
                </a:solidFill>
              </a:rPr>
              <a:t>T</a:t>
            </a:r>
            <a:r>
              <a:rPr lang="en-US" altLang="zh-CN" sz="2400" b="1" baseline="-25000">
                <a:solidFill>
                  <a:srgbClr val="000099"/>
                </a:solidFill>
              </a:rPr>
              <a:t>b</a:t>
            </a:r>
            <a:endParaRPr lang="zh-CN" altLang="en-US" sz="1800"/>
          </a:p>
        </p:txBody>
      </p:sp>
      <p:sp>
        <p:nvSpPr>
          <p:cNvPr id="237576" name="线形标注 1 24"/>
          <p:cNvSpPr>
            <a:spLocks/>
          </p:cNvSpPr>
          <p:nvPr/>
        </p:nvSpPr>
        <p:spPr bwMode="auto">
          <a:xfrm>
            <a:off x="7959725" y="4916488"/>
            <a:ext cx="714375" cy="1000125"/>
          </a:xfrm>
          <a:prstGeom prst="borderCallout1">
            <a:avLst>
              <a:gd name="adj1" fmla="val 44870"/>
              <a:gd name="adj2" fmla="val -4269"/>
              <a:gd name="adj3" fmla="val 57532"/>
              <a:gd name="adj4" fmla="val -59324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000" b="1">
                <a:solidFill>
                  <a:srgbClr val="080808"/>
                </a:solidFill>
              </a:rPr>
              <a:t>影响</a:t>
            </a:r>
            <a:endParaRPr lang="en-US" altLang="zh-CN" sz="2000" b="1">
              <a:solidFill>
                <a:srgbClr val="080808"/>
              </a:solidFill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000" b="1">
                <a:solidFill>
                  <a:srgbClr val="080808"/>
                </a:solidFill>
              </a:rPr>
              <a:t>主瓣</a:t>
            </a:r>
            <a:endParaRPr lang="en-US" altLang="zh-CN" sz="2000" b="1">
              <a:solidFill>
                <a:srgbClr val="080808"/>
              </a:solidFill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000" b="1">
                <a:solidFill>
                  <a:srgbClr val="080808"/>
                </a:solidFill>
              </a:rPr>
              <a:t>带宽</a:t>
            </a:r>
            <a:endParaRPr lang="zh-CN" altLang="en-US" sz="1800"/>
          </a:p>
        </p:txBody>
      </p:sp>
      <p:pic>
        <p:nvPicPr>
          <p:cNvPr id="118794" name="Object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4473575"/>
            <a:ext cx="893762" cy="428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5" name="Object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4473575"/>
            <a:ext cx="871537" cy="428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23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bldLvl="0" autoUpdateAnimBg="0"/>
      <p:bldP spid="237576" grpId="0" bldLvl="0" animBg="1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1303CCC-E375-4E1B-BCDE-AB25778EB722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19811" name="矩形 4"/>
          <p:cNvSpPr>
            <a:spLocks noChangeArrowheads="1"/>
          </p:cNvSpPr>
          <p:nvPr/>
        </p:nvSpPr>
        <p:spPr bwMode="auto">
          <a:xfrm>
            <a:off x="785813" y="1357313"/>
            <a:ext cx="7072312" cy="41259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800100" indent="-3429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2">
              <a:lnSpc>
                <a:spcPts val="40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  <a:latin typeface="Calibri" pitchFamily="34" charset="0"/>
                <a:sym typeface="Times New Roman" pitchFamily="18" charset="0"/>
              </a:rPr>
              <a:t>功率谱形状：相同</a:t>
            </a:r>
            <a:endParaRPr lang="zh-CN" altLang="en-US" sz="3200" b="1">
              <a:solidFill>
                <a:srgbClr val="080808"/>
              </a:solidFill>
            </a:endParaRPr>
          </a:p>
          <a:p>
            <a:pPr lvl="2">
              <a:lnSpc>
                <a:spcPts val="40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  <a:latin typeface="Calibri" pitchFamily="34" charset="0"/>
                <a:sym typeface="Times New Roman" pitchFamily="18" charset="0"/>
              </a:rPr>
              <a:t>相干解调时：误码性能相同</a:t>
            </a:r>
            <a:endParaRPr lang="zh-CN" altLang="en-US" sz="3200" b="1">
              <a:solidFill>
                <a:srgbClr val="080808"/>
              </a:solidFill>
            </a:endParaRPr>
          </a:p>
          <a:p>
            <a:pPr lvl="2">
              <a:lnSpc>
                <a:spcPts val="40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  <a:latin typeface="Calibri" pitchFamily="34" charset="0"/>
                <a:sym typeface="Times New Roman" pitchFamily="18" charset="0"/>
              </a:rPr>
              <a:t>限带</a:t>
            </a:r>
            <a:r>
              <a:rPr lang="en-US" altLang="zh-CN" b="1">
                <a:solidFill>
                  <a:srgbClr val="FF0000"/>
                </a:solidFill>
                <a:sym typeface="Times New Roman" pitchFamily="18" charset="0"/>
              </a:rPr>
              <a:t>O</a:t>
            </a:r>
            <a:r>
              <a:rPr lang="en-US" altLang="zh-CN" b="1">
                <a:solidFill>
                  <a:srgbClr val="0000CC"/>
                </a:solidFill>
                <a:sym typeface="Times New Roman" pitchFamily="18" charset="0"/>
              </a:rPr>
              <a:t>QPSK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比限带</a:t>
            </a:r>
            <a:r>
              <a:rPr lang="en-US" altLang="zh-CN" b="1">
                <a:solidFill>
                  <a:srgbClr val="0000CC"/>
                </a:solidFill>
                <a:sym typeface="Times New Roman" pitchFamily="18" charset="0"/>
              </a:rPr>
              <a:t>QPSK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信号的</a:t>
            </a:r>
            <a:endParaRPr lang="en-US" altLang="zh-CN" b="1">
              <a:solidFill>
                <a:srgbClr val="080808"/>
              </a:solidFill>
              <a:sym typeface="Times New Roman" pitchFamily="18" charset="0"/>
            </a:endParaRPr>
          </a:p>
          <a:p>
            <a:pPr lvl="2">
              <a:lnSpc>
                <a:spcPts val="40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en-US" altLang="zh-CN" b="1">
                <a:solidFill>
                  <a:srgbClr val="080808"/>
                </a:solidFill>
                <a:sym typeface="Times New Roman" pitchFamily="18" charset="0"/>
              </a:rPr>
              <a:t>    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包络起伏</a:t>
            </a:r>
            <a:r>
              <a:rPr lang="zh-CN" altLang="en-US" b="1">
                <a:solidFill>
                  <a:srgbClr val="FF0000"/>
                </a:solidFill>
                <a:sym typeface="Times New Roman" pitchFamily="18" charset="0"/>
              </a:rPr>
              <a:t>小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、频谱扩展</a:t>
            </a:r>
            <a:r>
              <a:rPr lang="zh-CN" altLang="en-US" b="1">
                <a:solidFill>
                  <a:srgbClr val="FF0000"/>
                </a:solidFill>
                <a:sym typeface="Times New Roman" pitchFamily="18" charset="0"/>
              </a:rPr>
              <a:t>小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、邻道干扰</a:t>
            </a:r>
            <a:r>
              <a:rPr lang="zh-CN" altLang="en-US" b="1">
                <a:solidFill>
                  <a:srgbClr val="FF0000"/>
                </a:solidFill>
                <a:sym typeface="Times New Roman" pitchFamily="18" charset="0"/>
              </a:rPr>
              <a:t>小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，</a:t>
            </a:r>
            <a:endParaRPr lang="en-US" altLang="zh-CN" b="1">
              <a:solidFill>
                <a:srgbClr val="080808"/>
              </a:solidFill>
              <a:sym typeface="Times New Roman" pitchFamily="18" charset="0"/>
            </a:endParaRPr>
          </a:p>
          <a:p>
            <a:pPr lvl="2">
              <a:lnSpc>
                <a:spcPts val="40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所以</a:t>
            </a:r>
            <a:r>
              <a:rPr lang="en-US" altLang="zh-CN" b="1">
                <a:solidFill>
                  <a:srgbClr val="FF0000"/>
                </a:solidFill>
                <a:sym typeface="Times New Roman" pitchFamily="18" charset="0"/>
              </a:rPr>
              <a:t>O</a:t>
            </a:r>
            <a:r>
              <a:rPr lang="en-US" altLang="zh-CN" b="1">
                <a:solidFill>
                  <a:srgbClr val="0000CC"/>
                </a:solidFill>
                <a:sym typeface="Times New Roman" pitchFamily="18" charset="0"/>
              </a:rPr>
              <a:t>QPSK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比</a:t>
            </a:r>
            <a:r>
              <a:rPr lang="en-US" altLang="zh-CN" b="1">
                <a:solidFill>
                  <a:srgbClr val="0000CC"/>
                </a:solidFill>
                <a:sym typeface="Times New Roman" pitchFamily="18" charset="0"/>
              </a:rPr>
              <a:t>QPSK</a:t>
            </a:r>
            <a:r>
              <a:rPr lang="zh-CN" altLang="en-US" b="1">
                <a:solidFill>
                  <a:srgbClr val="080808"/>
                </a:solidFill>
                <a:sym typeface="Times New Roman" pitchFamily="18" charset="0"/>
              </a:rPr>
              <a:t>应用广。</a:t>
            </a:r>
            <a:endParaRPr lang="zh-CN" altLang="en-US" sz="4800">
              <a:solidFill>
                <a:srgbClr val="080808"/>
              </a:solidFill>
            </a:endParaRPr>
          </a:p>
          <a:p>
            <a:pPr lvl="1">
              <a:lnSpc>
                <a:spcPts val="4000"/>
              </a:lnSpc>
              <a:buClr>
                <a:srgbClr val="808080"/>
              </a:buClr>
              <a:buSzPct val="55000"/>
              <a:buFont typeface="Arial" charset="0"/>
              <a:buNone/>
            </a:pPr>
            <a:endParaRPr lang="zh-CN" altLang="en-US" sz="2400" b="1">
              <a:solidFill>
                <a:srgbClr val="080808"/>
              </a:solidFill>
              <a:sym typeface="Times New Roman" pitchFamily="18" charset="0"/>
            </a:endParaRPr>
          </a:p>
          <a:p>
            <a:pPr lvl="1">
              <a:lnSpc>
                <a:spcPts val="4000"/>
              </a:lnSpc>
              <a:buClr>
                <a:srgbClr val="808080"/>
              </a:buClr>
              <a:buSzPct val="55000"/>
              <a:buFont typeface="Arial" charset="0"/>
              <a:buNone/>
            </a:pPr>
            <a:endParaRPr lang="zh-CN" altLang="en-US" sz="2400" b="1">
              <a:solidFill>
                <a:srgbClr val="080808"/>
              </a:solidFill>
              <a:sym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E26EA99-451E-495E-B85A-18675D1E0A8C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20835" name="椭圆 11"/>
          <p:cNvSpPr>
            <a:spLocks/>
          </p:cNvSpPr>
          <p:nvPr/>
        </p:nvSpPr>
        <p:spPr bwMode="auto">
          <a:xfrm>
            <a:off x="1871663" y="3929063"/>
            <a:ext cx="1000125" cy="571500"/>
          </a:xfrm>
          <a:prstGeom prst="ellipse">
            <a:avLst/>
          </a:prstGeom>
          <a:solidFill>
            <a:srgbClr val="E5E5E5"/>
          </a:solidFill>
          <a:ln w="19050">
            <a:solidFill>
              <a:srgbClr val="800080"/>
            </a:solidFill>
            <a:prstDash val="dash"/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0836" name="椭圆 12"/>
          <p:cNvSpPr>
            <a:spLocks/>
          </p:cNvSpPr>
          <p:nvPr/>
        </p:nvSpPr>
        <p:spPr bwMode="auto">
          <a:xfrm>
            <a:off x="3143250" y="3871913"/>
            <a:ext cx="1071563" cy="642937"/>
          </a:xfrm>
          <a:prstGeom prst="ellipse">
            <a:avLst/>
          </a:prstGeom>
          <a:solidFill>
            <a:srgbClr val="E5E5E5"/>
          </a:solidFill>
          <a:ln w="19050">
            <a:solidFill>
              <a:srgbClr val="800080"/>
            </a:solidFill>
            <a:prstDash val="dash"/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763713"/>
            <a:ext cx="7604125" cy="1643062"/>
          </a:xfrm>
        </p:spPr>
        <p:txBody>
          <a:bodyPr/>
          <a:lstStyle/>
          <a:p>
            <a:pPr marL="342900" indent="-342900" algn="l" eaLnBrk="1" hangingPunct="1">
              <a:lnSpc>
                <a:spcPts val="2875"/>
              </a:lnSpc>
              <a:buClr>
                <a:srgbClr val="777777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 smtClean="0"/>
              <a:t>由两个相差</a:t>
            </a:r>
            <a:r>
              <a:rPr lang="zh-CN" altLang="en-US" sz="2400" b="1" smtClean="0">
                <a:sym typeface="Symbol" pitchFamily="18" charset="2"/>
              </a:rPr>
              <a:t></a:t>
            </a:r>
            <a:r>
              <a:rPr lang="en-US" altLang="zh-CN" sz="2400" b="1" smtClean="0"/>
              <a:t>4</a:t>
            </a:r>
            <a:r>
              <a:rPr lang="zh-CN" altLang="en-US" sz="2400" b="1" smtClean="0"/>
              <a:t>的</a:t>
            </a:r>
            <a:r>
              <a:rPr lang="en-US" altLang="zh-CN" sz="2400" b="1" smtClean="0"/>
              <a:t>QPSK</a:t>
            </a:r>
            <a:r>
              <a:rPr lang="zh-CN" altLang="en-US" sz="2400" b="1" smtClean="0"/>
              <a:t>星座图交替产生：</a:t>
            </a:r>
            <a:endParaRPr lang="en-US" altLang="zh-CN" sz="2400" b="1" smtClean="0"/>
          </a:p>
          <a:p>
            <a:pPr marL="342900" indent="-342900" algn="l" eaLnBrk="1" hangingPunct="1">
              <a:lnSpc>
                <a:spcPts val="2875"/>
              </a:lnSpc>
              <a:buClr>
                <a:srgbClr val="777777"/>
              </a:buClr>
              <a:buSzPct val="55000"/>
            </a:pPr>
            <a:r>
              <a:rPr lang="en-US" altLang="zh-CN" sz="2400" b="1" smtClean="0"/>
              <a:t>        A</a:t>
            </a:r>
            <a:r>
              <a:rPr lang="zh-CN" altLang="en-US" sz="2400" b="1" smtClean="0"/>
              <a:t>方式</a:t>
            </a:r>
            <a:r>
              <a:rPr lang="en-US" altLang="zh-CN" sz="2400" b="1" smtClean="0"/>
              <a:t>:</a:t>
            </a:r>
            <a:r>
              <a:rPr lang="en-US" altLang="zh-CN" sz="2400" b="1" smtClean="0">
                <a:solidFill>
                  <a:srgbClr val="000099"/>
                </a:solidFill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</a:rPr>
              <a:t>0°,± 90°,180°</a:t>
            </a:r>
            <a:endParaRPr lang="zh-CN" altLang="en-US" sz="2400" b="1" smtClean="0">
              <a:solidFill>
                <a:srgbClr val="FF0000"/>
              </a:solidFill>
            </a:endParaRPr>
          </a:p>
          <a:p>
            <a:pPr marL="342900" indent="-342900" algn="l" eaLnBrk="1" hangingPunct="1">
              <a:lnSpc>
                <a:spcPts val="2875"/>
              </a:lnSpc>
              <a:buClr>
                <a:srgbClr val="777777"/>
              </a:buClr>
              <a:buSzPct val="55000"/>
            </a:pPr>
            <a:r>
              <a:rPr lang="en-US" altLang="zh-CN" sz="2400" b="1" smtClean="0"/>
              <a:t>     </a:t>
            </a:r>
            <a:r>
              <a:rPr lang="en-US" altLang="zh-CN" sz="2400" b="1" smtClean="0">
                <a:solidFill>
                  <a:srgbClr val="0000CC"/>
                </a:solidFill>
              </a:rPr>
              <a:t>  </a:t>
            </a:r>
            <a:r>
              <a:rPr lang="en-US" altLang="zh-CN" sz="2400" b="1" smtClean="0"/>
              <a:t> B</a:t>
            </a:r>
            <a:r>
              <a:rPr lang="zh-CN" altLang="en-US" sz="2400" b="1" smtClean="0"/>
              <a:t>方式</a:t>
            </a:r>
            <a:r>
              <a:rPr lang="en-US" altLang="zh-CN" sz="2400" b="1" smtClean="0"/>
              <a:t>: </a:t>
            </a:r>
            <a:r>
              <a:rPr lang="en-US" altLang="zh-CN" sz="2400" b="1" smtClean="0">
                <a:solidFill>
                  <a:srgbClr val="0000CC"/>
                </a:solidFill>
              </a:rPr>
              <a:t>± 45°, ± 135°</a:t>
            </a:r>
            <a:endParaRPr lang="zh-CN" altLang="en-US" sz="2400" b="1" smtClean="0"/>
          </a:p>
        </p:txBody>
      </p:sp>
      <p:sp>
        <p:nvSpPr>
          <p:cNvPr id="1208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20839" name="Objec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200275"/>
            <a:ext cx="35718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0" name="椭圆 6"/>
          <p:cNvSpPr>
            <a:spLocks noChangeArrowheads="1"/>
          </p:cNvSpPr>
          <p:nvPr/>
        </p:nvSpPr>
        <p:spPr bwMode="auto">
          <a:xfrm>
            <a:off x="936625" y="2422525"/>
            <a:ext cx="71438" cy="7143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20841" name="椭圆 7"/>
          <p:cNvSpPr>
            <a:spLocks noChangeArrowheads="1"/>
          </p:cNvSpPr>
          <p:nvPr/>
        </p:nvSpPr>
        <p:spPr bwMode="auto">
          <a:xfrm>
            <a:off x="973138" y="2843213"/>
            <a:ext cx="71437" cy="71437"/>
          </a:xfrm>
          <a:prstGeom prst="ellipse">
            <a:avLst/>
          </a:prstGeom>
          <a:solidFill>
            <a:srgbClr val="0000CC"/>
          </a:solidFill>
          <a:ln w="25400">
            <a:solidFill>
              <a:srgbClr val="0000CC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20842" name="Rectangle 3"/>
          <p:cNvSpPr>
            <a:spLocks noChangeArrowheads="1"/>
          </p:cNvSpPr>
          <p:nvPr/>
        </p:nvSpPr>
        <p:spPr bwMode="auto">
          <a:xfrm>
            <a:off x="928688" y="3328988"/>
            <a:ext cx="50720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1">
              <a:lnSpc>
                <a:spcPts val="40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080808"/>
                </a:solidFill>
              </a:rPr>
              <a:t>可能相位跳变：</a:t>
            </a:r>
            <a:endParaRPr lang="en-US" altLang="zh-CN" sz="2400" b="1">
              <a:solidFill>
                <a:srgbClr val="080808"/>
              </a:solidFill>
            </a:endParaRPr>
          </a:p>
          <a:p>
            <a:pPr lvl="1">
              <a:lnSpc>
                <a:spcPts val="40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           ± 45°, ± 13</a:t>
            </a:r>
            <a:r>
              <a:rPr lang="en-US" altLang="zh-CN" sz="2400">
                <a:solidFill>
                  <a:srgbClr val="080808"/>
                </a:solidFill>
              </a:rPr>
              <a:t>5°</a:t>
            </a:r>
            <a:endParaRPr lang="zh-CN" altLang="en-US" sz="2400">
              <a:solidFill>
                <a:srgbClr val="080808"/>
              </a:solidFill>
            </a:endParaRPr>
          </a:p>
          <a:p>
            <a:pPr lvl="1">
              <a:lnSpc>
                <a:spcPts val="40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  且</a:t>
            </a:r>
            <a:r>
              <a:rPr lang="en-US" altLang="zh-CN" sz="2400" b="1">
                <a:solidFill>
                  <a:srgbClr val="FF0000"/>
                </a:solidFill>
              </a:rPr>
              <a:t>A</a:t>
            </a:r>
            <a:r>
              <a:rPr lang="zh-CN" altLang="en-US" sz="2400" b="1">
                <a:solidFill>
                  <a:srgbClr val="080808"/>
                </a:solidFill>
              </a:rPr>
              <a:t>组只能往</a:t>
            </a:r>
            <a:r>
              <a:rPr lang="en-US" altLang="zh-CN" sz="2400" b="1">
                <a:solidFill>
                  <a:srgbClr val="0000CC"/>
                </a:solidFill>
              </a:rPr>
              <a:t>B</a:t>
            </a:r>
            <a:r>
              <a:rPr lang="zh-CN" altLang="en-US" sz="2400" b="1">
                <a:solidFill>
                  <a:srgbClr val="080808"/>
                </a:solidFill>
              </a:rPr>
              <a:t>组跳，反之亦然</a:t>
            </a:r>
            <a:endParaRPr lang="en-US" altLang="zh-CN" sz="2400" b="1">
              <a:solidFill>
                <a:srgbClr val="080808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55000"/>
              <a:buFont typeface="Arial" charset="0"/>
              <a:buNone/>
            </a:pPr>
            <a:endParaRPr lang="zh-CN" altLang="en-US" sz="2400" baseline="-25000">
              <a:solidFill>
                <a:srgbClr val="080808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endParaRPr lang="zh-CN" altLang="en-US" sz="2400" b="1" baseline="-25000">
              <a:solidFill>
                <a:srgbClr val="080808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endParaRPr lang="zh-CN" altLang="en-US" sz="2400" b="1" baseline="-250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</p:txBody>
      </p:sp>
      <p:sp>
        <p:nvSpPr>
          <p:cNvPr id="120843" name="Rectangle 3"/>
          <p:cNvSpPr>
            <a:spLocks noChangeArrowheads="1"/>
          </p:cNvSpPr>
          <p:nvPr/>
        </p:nvSpPr>
        <p:spPr bwMode="auto">
          <a:xfrm>
            <a:off x="928688" y="5286375"/>
            <a:ext cx="507206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1">
              <a:lnSpc>
                <a:spcPts val="3500"/>
              </a:lnSpc>
              <a:buClr>
                <a:srgbClr val="808080"/>
              </a:buClr>
              <a:buSzPct val="55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080808"/>
                </a:solidFill>
              </a:rPr>
              <a:t>相位跳变周期  </a:t>
            </a:r>
            <a:r>
              <a:rPr lang="en-US" altLang="zh-CN" sz="2400" b="1">
                <a:solidFill>
                  <a:srgbClr val="0000CC"/>
                </a:solidFill>
              </a:rPr>
              <a:t>2T</a:t>
            </a:r>
            <a:r>
              <a:rPr lang="en-US" altLang="zh-CN" sz="2400" b="1" baseline="-25000">
                <a:solidFill>
                  <a:srgbClr val="0000CC"/>
                </a:solidFill>
              </a:rPr>
              <a:t>b</a:t>
            </a:r>
            <a:endParaRPr lang="zh-CN" altLang="en-US" sz="2400" b="1" baseline="-25000">
              <a:solidFill>
                <a:srgbClr val="0000CC"/>
              </a:solidFill>
            </a:endParaRPr>
          </a:p>
          <a:p>
            <a:pPr lvl="1">
              <a:lnSpc>
                <a:spcPts val="3500"/>
              </a:lnSpc>
              <a:buClr>
                <a:srgbClr val="808080"/>
              </a:buClr>
              <a:buSzPct val="55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 ——</a:t>
            </a:r>
            <a:r>
              <a:rPr lang="zh-CN" altLang="en-US" sz="2400" b="1">
                <a:solidFill>
                  <a:srgbClr val="080808"/>
                </a:solidFill>
              </a:rPr>
              <a:t>主瓣带宽 </a:t>
            </a:r>
            <a:r>
              <a:rPr lang="en-US" altLang="zh-CN" sz="2400" b="1" i="1">
                <a:solidFill>
                  <a:srgbClr val="0000CC"/>
                </a:solidFill>
              </a:rPr>
              <a:t>B</a:t>
            </a:r>
            <a:r>
              <a:rPr lang="en-US" altLang="zh-CN" sz="2400" b="1">
                <a:solidFill>
                  <a:srgbClr val="0000CC"/>
                </a:solidFill>
              </a:rPr>
              <a:t>=</a:t>
            </a:r>
            <a:r>
              <a:rPr lang="en-US" altLang="zh-CN" sz="2400" b="1" i="1">
                <a:solidFill>
                  <a:srgbClr val="0000CC"/>
                </a:solidFill>
              </a:rPr>
              <a:t>R</a:t>
            </a:r>
            <a:r>
              <a:rPr lang="en-US" altLang="zh-CN" sz="2400" b="1" baseline="-25000">
                <a:solidFill>
                  <a:srgbClr val="0000CC"/>
                </a:solidFill>
              </a:rPr>
              <a:t>b</a:t>
            </a:r>
            <a:r>
              <a:rPr lang="zh-CN" altLang="en-US" sz="2400" b="1">
                <a:solidFill>
                  <a:srgbClr val="080808"/>
                </a:solidFill>
              </a:rPr>
              <a:t>，小于</a:t>
            </a:r>
            <a:r>
              <a:rPr lang="en-US" altLang="zh-CN" sz="2400" b="1">
                <a:solidFill>
                  <a:srgbClr val="FF0000"/>
                </a:solidFill>
                <a:ea typeface="黑体" pitchFamily="2" charset="-122"/>
              </a:rPr>
              <a:t>O</a:t>
            </a:r>
            <a:r>
              <a:rPr lang="en-US" altLang="zh-CN" sz="2400" b="1">
                <a:solidFill>
                  <a:srgbClr val="080808"/>
                </a:solidFill>
                <a:ea typeface="黑体" pitchFamily="2" charset="-122"/>
              </a:rPr>
              <a:t>QPSK</a:t>
            </a:r>
            <a:endParaRPr lang="en-US" altLang="zh-CN" sz="2400" b="1" baseline="-250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</p:txBody>
      </p:sp>
      <p:sp>
        <p:nvSpPr>
          <p:cNvPr id="120844" name="Rectangle 20"/>
          <p:cNvSpPr>
            <a:spLocks noChangeArrowheads="1"/>
          </p:cNvSpPr>
          <p:nvPr/>
        </p:nvSpPr>
        <p:spPr bwMode="auto">
          <a:xfrm>
            <a:off x="642938" y="430213"/>
            <a:ext cx="3571875" cy="519112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Arial" charset="0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5 </a:t>
            </a:r>
            <a:r>
              <a:rPr lang="en-US" altLang="zh-CN" sz="2400">
                <a:solidFill>
                  <a:srgbClr val="FF0000"/>
                </a:solidFill>
                <a:ea typeface="微软雅黑" pitchFamily="34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  <a:sym typeface="Symbol" pitchFamily="18" charset="2"/>
              </a:rPr>
              <a:t>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/4 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- </a:t>
            </a:r>
            <a:r>
              <a:rPr lang="en-US" altLang="zh-CN" sz="2800" b="1">
                <a:solidFill>
                  <a:srgbClr val="000099"/>
                </a:solidFill>
              </a:rPr>
              <a:t>QPSK</a:t>
            </a:r>
            <a:r>
              <a:rPr lang="en-US" altLang="zh-CN" sz="2800" b="1">
                <a:solidFill>
                  <a:srgbClr val="0000CC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  <a:ea typeface="微软雅黑" pitchFamily="34" charset="-122"/>
              </a:rPr>
              <a:t> </a:t>
            </a:r>
          </a:p>
        </p:txBody>
      </p:sp>
      <p:sp>
        <p:nvSpPr>
          <p:cNvPr id="120845" name="Rectangle 110"/>
          <p:cNvSpPr>
            <a:spLocks noChangeArrowheads="1"/>
          </p:cNvSpPr>
          <p:nvPr/>
        </p:nvSpPr>
        <p:spPr bwMode="auto">
          <a:xfrm>
            <a:off x="392113" y="1109663"/>
            <a:ext cx="325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原理和特点</a:t>
            </a:r>
            <a:r>
              <a:rPr lang="zh-CN" altLang="en-US" sz="2800" b="1">
                <a:solidFill>
                  <a:srgbClr val="080808"/>
                </a:solidFill>
                <a:ea typeface="黑体" pitchFamily="2" charset="-122"/>
              </a:rPr>
              <a:t>：</a:t>
            </a:r>
            <a:r>
              <a:rPr lang="zh-CN" altLang="en-US" sz="2800">
                <a:solidFill>
                  <a:srgbClr val="0000CC"/>
                </a:solidFill>
                <a:ea typeface="黑体" pitchFamily="2" charset="-122"/>
              </a:rPr>
              <a:t> </a:t>
            </a:r>
            <a:endParaRPr lang="zh-CN" altLang="en-US" sz="1800"/>
          </a:p>
        </p:txBody>
      </p:sp>
      <p:sp>
        <p:nvSpPr>
          <p:cNvPr id="2" name="矩形 1"/>
          <p:cNvSpPr/>
          <p:nvPr/>
        </p:nvSpPr>
        <p:spPr>
          <a:xfrm>
            <a:off x="5157788" y="0"/>
            <a:ext cx="3986212" cy="1763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20847" name="组合 47"/>
          <p:cNvGrpSpPr>
            <a:grpSpLocks/>
          </p:cNvGrpSpPr>
          <p:nvPr/>
        </p:nvGrpSpPr>
        <p:grpSpPr bwMode="auto">
          <a:xfrm>
            <a:off x="5265738" y="90488"/>
            <a:ext cx="3741737" cy="1584325"/>
            <a:chOff x="198438" y="2617512"/>
            <a:chExt cx="3741737" cy="1584325"/>
          </a:xfrm>
        </p:grpSpPr>
        <p:grpSp>
          <p:nvGrpSpPr>
            <p:cNvPr id="120848" name="Group 18"/>
            <p:cNvGrpSpPr>
              <a:grpSpLocks/>
            </p:cNvGrpSpPr>
            <p:nvPr/>
          </p:nvGrpSpPr>
          <p:grpSpPr bwMode="auto">
            <a:xfrm>
              <a:off x="198438" y="2652437"/>
              <a:ext cx="1673225" cy="1549400"/>
              <a:chOff x="3796" y="4491"/>
              <a:chExt cx="2093" cy="1938"/>
            </a:xfrm>
          </p:grpSpPr>
          <p:grpSp>
            <p:nvGrpSpPr>
              <p:cNvPr id="120867" name="Group 19"/>
              <p:cNvGrpSpPr>
                <a:grpSpLocks/>
              </p:cNvGrpSpPr>
              <p:nvPr/>
            </p:nvGrpSpPr>
            <p:grpSpPr bwMode="auto">
              <a:xfrm>
                <a:off x="3796" y="4491"/>
                <a:ext cx="2093" cy="1938"/>
                <a:chOff x="3796" y="4491"/>
                <a:chExt cx="2093" cy="1938"/>
              </a:xfrm>
            </p:grpSpPr>
            <p:sp>
              <p:nvSpPr>
                <p:cNvPr id="120873" name="Line 20"/>
                <p:cNvSpPr>
                  <a:spLocks noChangeShapeType="1"/>
                </p:cNvSpPr>
                <p:nvPr/>
              </p:nvSpPr>
              <p:spPr bwMode="auto">
                <a:xfrm>
                  <a:off x="3796" y="5458"/>
                  <a:ext cx="209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874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3875" y="5459"/>
                  <a:ext cx="19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0868" name="Group 22"/>
              <p:cNvGrpSpPr>
                <a:grpSpLocks/>
              </p:cNvGrpSpPr>
              <p:nvPr/>
            </p:nvGrpSpPr>
            <p:grpSpPr bwMode="auto">
              <a:xfrm>
                <a:off x="4134" y="4756"/>
                <a:ext cx="1411" cy="1411"/>
                <a:chOff x="4134" y="4756"/>
                <a:chExt cx="1411" cy="1411"/>
              </a:xfrm>
            </p:grpSpPr>
            <p:sp>
              <p:nvSpPr>
                <p:cNvPr id="120869" name="Oval 23"/>
                <p:cNvSpPr>
                  <a:spLocks noChangeArrowheads="1"/>
                </p:cNvSpPr>
                <p:nvPr/>
              </p:nvSpPr>
              <p:spPr bwMode="auto">
                <a:xfrm>
                  <a:off x="4134" y="5430"/>
                  <a:ext cx="90" cy="78"/>
                </a:xfrm>
                <a:prstGeom prst="ellipse">
                  <a:avLst/>
                </a:prstGeom>
                <a:solidFill>
                  <a:srgbClr val="00000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0000FF"/>
                    </a:buClr>
                    <a:buFont typeface="Wingdings" pitchFamily="2" charset="2"/>
                    <a:buChar char="u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3399"/>
                    </a:buClr>
                    <a:buFont typeface="Wingding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FFCC00"/>
                    </a:buClr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r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20870" name="Oval 24"/>
                <p:cNvSpPr>
                  <a:spLocks noChangeArrowheads="1"/>
                </p:cNvSpPr>
                <p:nvPr/>
              </p:nvSpPr>
              <p:spPr bwMode="auto">
                <a:xfrm flipH="1">
                  <a:off x="5455" y="5417"/>
                  <a:ext cx="90" cy="78"/>
                </a:xfrm>
                <a:prstGeom prst="ellipse">
                  <a:avLst/>
                </a:prstGeom>
                <a:solidFill>
                  <a:srgbClr val="00000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0000FF"/>
                    </a:buClr>
                    <a:buFont typeface="Wingdings" pitchFamily="2" charset="2"/>
                    <a:buChar char="u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3399"/>
                    </a:buClr>
                    <a:buFont typeface="Wingding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FFCC00"/>
                    </a:buClr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r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20871" name="Oval 25"/>
                <p:cNvSpPr>
                  <a:spLocks noChangeArrowheads="1"/>
                </p:cNvSpPr>
                <p:nvPr/>
              </p:nvSpPr>
              <p:spPr bwMode="auto">
                <a:xfrm rot="5400000">
                  <a:off x="4800" y="4762"/>
                  <a:ext cx="90" cy="78"/>
                </a:xfrm>
                <a:prstGeom prst="ellipse">
                  <a:avLst/>
                </a:prstGeom>
                <a:solidFill>
                  <a:srgbClr val="00000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0000FF"/>
                    </a:buClr>
                    <a:buFont typeface="Wingdings" pitchFamily="2" charset="2"/>
                    <a:buChar char="u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3399"/>
                    </a:buClr>
                    <a:buFont typeface="Wingding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FFCC00"/>
                    </a:buClr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r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20872" name="Oval 26"/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813" y="6083"/>
                  <a:ext cx="90" cy="78"/>
                </a:xfrm>
                <a:prstGeom prst="ellipse">
                  <a:avLst/>
                </a:prstGeom>
                <a:solidFill>
                  <a:srgbClr val="00000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0000FF"/>
                    </a:buClr>
                    <a:buFont typeface="Wingdings" pitchFamily="2" charset="2"/>
                    <a:buChar char="u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3399"/>
                    </a:buClr>
                    <a:buFont typeface="Wingding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FFCC00"/>
                    </a:buClr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r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/>
                </a:p>
              </p:txBody>
            </p:sp>
          </p:grpSp>
        </p:grpSp>
        <p:grpSp>
          <p:nvGrpSpPr>
            <p:cNvPr id="120849" name="Group 28"/>
            <p:cNvGrpSpPr>
              <a:grpSpLocks/>
            </p:cNvGrpSpPr>
            <p:nvPr/>
          </p:nvGrpSpPr>
          <p:grpSpPr bwMode="auto">
            <a:xfrm>
              <a:off x="2193925" y="2617512"/>
              <a:ext cx="1746250" cy="1463675"/>
              <a:chOff x="6865" y="4473"/>
              <a:chExt cx="2184" cy="1833"/>
            </a:xfrm>
          </p:grpSpPr>
          <p:grpSp>
            <p:nvGrpSpPr>
              <p:cNvPr id="120858" name="Group 29"/>
              <p:cNvGrpSpPr>
                <a:grpSpLocks/>
              </p:cNvGrpSpPr>
              <p:nvPr/>
            </p:nvGrpSpPr>
            <p:grpSpPr bwMode="auto">
              <a:xfrm>
                <a:off x="6865" y="4473"/>
                <a:ext cx="2184" cy="1833"/>
                <a:chOff x="6865" y="4473"/>
                <a:chExt cx="2184" cy="1833"/>
              </a:xfrm>
            </p:grpSpPr>
            <p:sp>
              <p:nvSpPr>
                <p:cNvPr id="120860" name="Oval 30"/>
                <p:cNvSpPr>
                  <a:spLocks noChangeArrowheads="1"/>
                </p:cNvSpPr>
                <p:nvPr/>
              </p:nvSpPr>
              <p:spPr bwMode="auto">
                <a:xfrm rot="2693955">
                  <a:off x="7380" y="4978"/>
                  <a:ext cx="91" cy="78"/>
                </a:xfrm>
                <a:prstGeom prst="ellipse">
                  <a:avLst/>
                </a:prstGeom>
                <a:solidFill>
                  <a:srgbClr val="00000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0000FF"/>
                    </a:buClr>
                    <a:buFont typeface="Wingdings" pitchFamily="2" charset="2"/>
                    <a:buChar char="u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3399"/>
                    </a:buClr>
                    <a:buFont typeface="Wingding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FFCC00"/>
                    </a:buClr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r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20861" name="Oval 31"/>
                <p:cNvSpPr>
                  <a:spLocks noChangeArrowheads="1"/>
                </p:cNvSpPr>
                <p:nvPr/>
              </p:nvSpPr>
              <p:spPr bwMode="auto">
                <a:xfrm rot="2693955" flipH="1">
                  <a:off x="8325" y="5901"/>
                  <a:ext cx="90" cy="78"/>
                </a:xfrm>
                <a:prstGeom prst="ellipse">
                  <a:avLst/>
                </a:prstGeom>
                <a:solidFill>
                  <a:srgbClr val="00000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0000FF"/>
                    </a:buClr>
                    <a:buFont typeface="Wingdings" pitchFamily="2" charset="2"/>
                    <a:buChar char="u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3399"/>
                    </a:buClr>
                    <a:buFont typeface="Wingding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FFCC00"/>
                    </a:buClr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r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3300"/>
                    </a:buClr>
                    <a:buFont typeface="Wingdings" pitchFamily="2" charset="2"/>
                    <a:buChar char="ü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sym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/>
                </a:p>
              </p:txBody>
            </p:sp>
            <p:grpSp>
              <p:nvGrpSpPr>
                <p:cNvPr id="120862" name="Group 32"/>
                <p:cNvGrpSpPr>
                  <a:grpSpLocks/>
                </p:cNvGrpSpPr>
                <p:nvPr/>
              </p:nvGrpSpPr>
              <p:grpSpPr bwMode="auto">
                <a:xfrm>
                  <a:off x="7407" y="4969"/>
                  <a:ext cx="1001" cy="1035"/>
                  <a:chOff x="7407" y="4969"/>
                  <a:chExt cx="1001" cy="1035"/>
                </a:xfrm>
              </p:grpSpPr>
              <p:sp>
                <p:nvSpPr>
                  <p:cNvPr id="120865" name="Oval 33"/>
                  <p:cNvSpPr>
                    <a:spLocks noChangeArrowheads="1"/>
                  </p:cNvSpPr>
                  <p:nvPr/>
                </p:nvSpPr>
                <p:spPr bwMode="auto">
                  <a:xfrm rot="8093955">
                    <a:off x="8324" y="4975"/>
                    <a:ext cx="90" cy="7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rgbClr val="0000FF"/>
                      </a:buClr>
                      <a:buFont typeface="Wingdings" pitchFamily="2" charset="2"/>
                      <a:buChar char="u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rgbClr val="CC3399"/>
                      </a:buClr>
                      <a:buFont typeface="Wingding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rgbClr val="FFCC00"/>
                      </a:buClr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itchFamily="2" charset="2"/>
                      <a:buChar char="r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/>
                  </a:p>
                </p:txBody>
              </p:sp>
              <p:sp>
                <p:nvSpPr>
                  <p:cNvPr id="120866" name="Oval 34"/>
                  <p:cNvSpPr>
                    <a:spLocks noChangeArrowheads="1"/>
                  </p:cNvSpPr>
                  <p:nvPr/>
                </p:nvSpPr>
                <p:spPr bwMode="auto">
                  <a:xfrm rot="8093955" flipH="1">
                    <a:off x="7400" y="5920"/>
                    <a:ext cx="91" cy="7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lr>
                        <a:srgbClr val="0000FF"/>
                      </a:buClr>
                      <a:buFont typeface="Wingdings" pitchFamily="2" charset="2"/>
                      <a:buChar char="u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lr>
                        <a:srgbClr val="CC3399"/>
                      </a:buClr>
                      <a:buFont typeface="Wingding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lr>
                        <a:srgbClr val="FFCC00"/>
                      </a:buClr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itchFamily="2" charset="2"/>
                      <a:buChar char="r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3300"/>
                      </a:buClr>
                      <a:buFont typeface="Wingdings" pitchFamily="2" charset="2"/>
                      <a:buChar char="ü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  <a:sym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/>
                  </a:p>
                </p:txBody>
              </p:sp>
            </p:grpSp>
            <p:sp>
              <p:nvSpPr>
                <p:cNvPr id="120863" name="Line 35"/>
                <p:cNvSpPr>
                  <a:spLocks noChangeShapeType="1"/>
                </p:cNvSpPr>
                <p:nvPr/>
              </p:nvSpPr>
              <p:spPr bwMode="auto">
                <a:xfrm>
                  <a:off x="6865" y="5482"/>
                  <a:ext cx="2184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864" name="Line 36"/>
                <p:cNvSpPr>
                  <a:spLocks noChangeShapeType="1"/>
                </p:cNvSpPr>
                <p:nvPr/>
              </p:nvSpPr>
              <p:spPr bwMode="auto">
                <a:xfrm>
                  <a:off x="7896" y="4473"/>
                  <a:ext cx="14" cy="183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0859" name="Line 37"/>
              <p:cNvSpPr>
                <a:spLocks noChangeShapeType="1"/>
              </p:cNvSpPr>
              <p:nvPr/>
            </p:nvSpPr>
            <p:spPr bwMode="auto">
              <a:xfrm flipV="1">
                <a:off x="7891" y="5014"/>
                <a:ext cx="468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0850" name="Text Box 39"/>
            <p:cNvSpPr txBox="1">
              <a:spLocks noChangeArrowheads="1"/>
            </p:cNvSpPr>
            <p:nvPr/>
          </p:nvSpPr>
          <p:spPr bwMode="auto">
            <a:xfrm>
              <a:off x="3316288" y="2866749"/>
              <a:ext cx="43656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11</a:t>
              </a:r>
              <a:endParaRPr lang="en-US" altLang="zh-CN" sz="3600"/>
            </a:p>
          </p:txBody>
        </p:sp>
        <p:sp>
          <p:nvSpPr>
            <p:cNvPr id="120851" name="Text Box 40"/>
            <p:cNvSpPr txBox="1">
              <a:spLocks noChangeArrowheads="1"/>
            </p:cNvSpPr>
            <p:nvPr/>
          </p:nvSpPr>
          <p:spPr bwMode="auto">
            <a:xfrm>
              <a:off x="3305175" y="3781149"/>
              <a:ext cx="438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120852" name="Text Box 44"/>
            <p:cNvSpPr txBox="1">
              <a:spLocks noChangeArrowheads="1"/>
            </p:cNvSpPr>
            <p:nvPr/>
          </p:nvSpPr>
          <p:spPr bwMode="auto">
            <a:xfrm>
              <a:off x="2276475" y="2877862"/>
              <a:ext cx="4365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01</a:t>
              </a:r>
            </a:p>
          </p:txBody>
        </p:sp>
        <p:sp>
          <p:nvSpPr>
            <p:cNvPr id="120853" name="Text Box 45"/>
            <p:cNvSpPr txBox="1">
              <a:spLocks noChangeArrowheads="1"/>
            </p:cNvSpPr>
            <p:nvPr/>
          </p:nvSpPr>
          <p:spPr bwMode="auto">
            <a:xfrm>
              <a:off x="2308225" y="3760512"/>
              <a:ext cx="4365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00</a:t>
              </a:r>
            </a:p>
          </p:txBody>
        </p:sp>
        <p:sp>
          <p:nvSpPr>
            <p:cNvPr id="120854" name="Text Box 46"/>
            <p:cNvSpPr txBox="1">
              <a:spLocks noChangeArrowheads="1"/>
            </p:cNvSpPr>
            <p:nvPr/>
          </p:nvSpPr>
          <p:spPr bwMode="auto">
            <a:xfrm>
              <a:off x="654050" y="2752449"/>
              <a:ext cx="4365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20855" name="Text Box 47"/>
            <p:cNvSpPr txBox="1">
              <a:spLocks noChangeArrowheads="1"/>
            </p:cNvSpPr>
            <p:nvPr/>
          </p:nvSpPr>
          <p:spPr bwMode="auto">
            <a:xfrm>
              <a:off x="290513" y="3449362"/>
              <a:ext cx="438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01</a:t>
              </a:r>
            </a:p>
          </p:txBody>
        </p:sp>
        <p:sp>
          <p:nvSpPr>
            <p:cNvPr id="120856" name="Text Box 48"/>
            <p:cNvSpPr txBox="1">
              <a:spLocks noChangeArrowheads="1"/>
            </p:cNvSpPr>
            <p:nvPr/>
          </p:nvSpPr>
          <p:spPr bwMode="auto">
            <a:xfrm>
              <a:off x="685800" y="3843062"/>
              <a:ext cx="438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00</a:t>
              </a:r>
            </a:p>
          </p:txBody>
        </p:sp>
        <p:sp>
          <p:nvSpPr>
            <p:cNvPr id="120857" name="Text Box 49"/>
            <p:cNvSpPr txBox="1">
              <a:spLocks noChangeArrowheads="1"/>
            </p:cNvSpPr>
            <p:nvPr/>
          </p:nvSpPr>
          <p:spPr bwMode="auto">
            <a:xfrm>
              <a:off x="1341438" y="3438249"/>
              <a:ext cx="4365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EE4ACE1-7C2C-40B7-B173-3540A58CDF33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116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642938" y="1143000"/>
            <a:ext cx="807243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1">
              <a:lnSpc>
                <a:spcPts val="38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b="1">
                <a:solidFill>
                  <a:srgbClr val="FF0000"/>
                </a:solidFill>
                <a:sym typeface="Symbol" pitchFamily="18" charset="2"/>
              </a:rPr>
              <a:t></a:t>
            </a: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en-US" altLang="zh-CN" b="1">
                <a:solidFill>
                  <a:srgbClr val="080808"/>
                </a:solidFill>
              </a:rPr>
              <a:t>-</a:t>
            </a:r>
            <a:r>
              <a:rPr lang="en-US" altLang="zh-CN" b="1">
                <a:solidFill>
                  <a:srgbClr val="0000CC"/>
                </a:solidFill>
              </a:rPr>
              <a:t>QPSK</a:t>
            </a:r>
            <a:r>
              <a:rPr lang="zh-CN" altLang="en-US" b="1">
                <a:solidFill>
                  <a:srgbClr val="080808"/>
                </a:solidFill>
              </a:rPr>
              <a:t>优势：</a:t>
            </a:r>
            <a:endParaRPr lang="en-US" altLang="zh-CN" sz="2400" b="1">
              <a:solidFill>
                <a:srgbClr val="080808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55000"/>
              <a:buFont typeface="Arial" charset="0"/>
              <a:buNone/>
            </a:pPr>
            <a:endParaRPr lang="zh-CN" altLang="en-US" sz="2400" b="1">
              <a:solidFill>
                <a:srgbClr val="080808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55000"/>
              <a:buFont typeface="Arial" charset="0"/>
              <a:buNone/>
            </a:pPr>
            <a:endParaRPr lang="zh-CN" altLang="en-US" sz="2400" b="1" baseline="-250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</p:txBody>
      </p:sp>
      <p:sp>
        <p:nvSpPr>
          <p:cNvPr id="121860" name="Rectangle 3"/>
          <p:cNvSpPr>
            <a:spLocks noChangeArrowheads="1"/>
          </p:cNvSpPr>
          <p:nvPr/>
        </p:nvSpPr>
        <p:spPr bwMode="auto">
          <a:xfrm>
            <a:off x="571500" y="1857375"/>
            <a:ext cx="8072438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342900" indent="-34290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800100" indent="-3429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2">
              <a:lnSpc>
                <a:spcPts val="3800"/>
              </a:lnSpc>
              <a:buClr>
                <a:srgbClr val="808080"/>
              </a:buClr>
              <a:buSzPct val="60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</a:rPr>
              <a:t>相邻码元间总有相位改变</a:t>
            </a:r>
            <a:endParaRPr lang="en-US" altLang="zh-CN" b="1">
              <a:solidFill>
                <a:srgbClr val="080808"/>
              </a:solidFill>
            </a:endParaRPr>
          </a:p>
          <a:p>
            <a:pPr lvl="2">
              <a:lnSpc>
                <a:spcPts val="3800"/>
              </a:lnSpc>
              <a:buClr>
                <a:srgbClr val="808080"/>
              </a:buClr>
              <a:buSzPct val="60000"/>
              <a:buFont typeface="Arial" charset="0"/>
              <a:buNone/>
            </a:pPr>
            <a:r>
              <a:rPr lang="en-US" altLang="zh-CN" b="1">
                <a:solidFill>
                  <a:srgbClr val="080808"/>
                </a:solidFill>
              </a:rPr>
              <a:t>——</a:t>
            </a:r>
            <a:r>
              <a:rPr lang="zh-CN" altLang="en-US" b="1">
                <a:solidFill>
                  <a:srgbClr val="080808"/>
                </a:solidFill>
              </a:rPr>
              <a:t>有利于接收端提取码元同步。</a:t>
            </a:r>
            <a:endParaRPr lang="en-US" altLang="zh-CN" b="1">
              <a:solidFill>
                <a:srgbClr val="080808"/>
              </a:solidFill>
            </a:endParaRPr>
          </a:p>
          <a:p>
            <a:pPr lvl="1">
              <a:lnSpc>
                <a:spcPts val="3800"/>
              </a:lnSpc>
              <a:buClr>
                <a:srgbClr val="808080"/>
              </a:buClr>
              <a:buSzPct val="55000"/>
              <a:buFont typeface="Arial" charset="0"/>
              <a:buNone/>
            </a:pPr>
            <a:endParaRPr lang="zh-CN" altLang="en-US" sz="2400" b="1" baseline="-250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  <a:p>
            <a:pPr lvl="2">
              <a:lnSpc>
                <a:spcPct val="90000"/>
              </a:lnSpc>
              <a:buFont typeface="Arial" charset="0"/>
              <a:buNone/>
            </a:pPr>
            <a:endParaRPr lang="zh-CN" altLang="en-US" sz="2200">
              <a:solidFill>
                <a:srgbClr val="080808"/>
              </a:solidFill>
            </a:endParaRPr>
          </a:p>
        </p:txBody>
      </p:sp>
      <p:sp>
        <p:nvSpPr>
          <p:cNvPr id="121861" name="Rectangle 3"/>
          <p:cNvSpPr>
            <a:spLocks noChangeArrowheads="1"/>
          </p:cNvSpPr>
          <p:nvPr/>
        </p:nvSpPr>
        <p:spPr bwMode="auto">
          <a:xfrm>
            <a:off x="571500" y="4572000"/>
            <a:ext cx="80724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800100" indent="-3429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2">
              <a:lnSpc>
                <a:spcPts val="3800"/>
              </a:lnSpc>
              <a:buClr>
                <a:srgbClr val="808080"/>
              </a:buClr>
              <a:buSzPct val="60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</a:rPr>
              <a:t>存在多径衰落时，</a:t>
            </a:r>
            <a:r>
              <a:rPr lang="zh-CN" altLang="en-US" b="1">
                <a:solidFill>
                  <a:srgbClr val="FF0000"/>
                </a:solidFill>
                <a:sym typeface="Symbol" pitchFamily="18" charset="2"/>
              </a:rPr>
              <a:t> </a:t>
            </a: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en-US" altLang="zh-CN" b="1">
                <a:solidFill>
                  <a:srgbClr val="080808"/>
                </a:solidFill>
              </a:rPr>
              <a:t>-</a:t>
            </a:r>
            <a:r>
              <a:rPr lang="en-US" altLang="zh-CN" b="1">
                <a:solidFill>
                  <a:srgbClr val="0000CC"/>
                </a:solidFill>
              </a:rPr>
              <a:t>QPSK</a:t>
            </a:r>
            <a:r>
              <a:rPr lang="zh-CN" altLang="en-US" b="1">
                <a:solidFill>
                  <a:srgbClr val="080808"/>
                </a:solidFill>
              </a:rPr>
              <a:t>优于</a:t>
            </a:r>
            <a:r>
              <a:rPr lang="en-US" altLang="zh-CN" b="1">
                <a:solidFill>
                  <a:srgbClr val="FF0000"/>
                </a:solidFill>
                <a:sym typeface="Symbol" pitchFamily="18" charset="2"/>
              </a:rPr>
              <a:t>O</a:t>
            </a:r>
            <a:r>
              <a:rPr lang="en-US" altLang="zh-CN" b="1">
                <a:solidFill>
                  <a:srgbClr val="0000CC"/>
                </a:solidFill>
              </a:rPr>
              <a:t>QPSK</a:t>
            </a:r>
            <a:r>
              <a:rPr lang="zh-CN" altLang="en-US" b="1">
                <a:solidFill>
                  <a:srgbClr val="0000CC"/>
                </a:solidFill>
              </a:rPr>
              <a:t>。</a:t>
            </a:r>
            <a:endParaRPr lang="en-US" altLang="zh-CN" b="1">
              <a:solidFill>
                <a:srgbClr val="0000CC"/>
              </a:solidFill>
            </a:endParaRPr>
          </a:p>
        </p:txBody>
      </p:sp>
      <p:sp>
        <p:nvSpPr>
          <p:cNvPr id="121862" name="Rectangle 3"/>
          <p:cNvSpPr>
            <a:spLocks noChangeArrowheads="1"/>
          </p:cNvSpPr>
          <p:nvPr/>
        </p:nvSpPr>
        <p:spPr bwMode="auto">
          <a:xfrm>
            <a:off x="571500" y="3214688"/>
            <a:ext cx="80724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800100" indent="-3429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lvl="2">
              <a:lnSpc>
                <a:spcPts val="3800"/>
              </a:lnSpc>
              <a:buClr>
                <a:srgbClr val="808080"/>
              </a:buClr>
              <a:buSzPct val="60000"/>
              <a:buFont typeface="Wingdings" pitchFamily="2" charset="2"/>
              <a:buChar char="u"/>
            </a:pPr>
            <a:r>
              <a:rPr lang="zh-CN" altLang="en-US" b="1">
                <a:solidFill>
                  <a:srgbClr val="080808"/>
                </a:solidFill>
              </a:rPr>
              <a:t>可采用差分检测</a:t>
            </a:r>
            <a:endParaRPr lang="en-US" altLang="zh-CN" b="1">
              <a:solidFill>
                <a:srgbClr val="080808"/>
              </a:solidFill>
            </a:endParaRPr>
          </a:p>
          <a:p>
            <a:pPr lvl="2">
              <a:lnSpc>
                <a:spcPts val="3800"/>
              </a:lnSpc>
              <a:buClr>
                <a:srgbClr val="808080"/>
              </a:buClr>
              <a:buSzPct val="60000"/>
              <a:buFont typeface="Arial" charset="0"/>
              <a:buNone/>
            </a:pPr>
            <a:r>
              <a:rPr lang="en-US" altLang="zh-CN" b="1">
                <a:solidFill>
                  <a:srgbClr val="080808"/>
                </a:solidFill>
                <a:sym typeface="Symbol" pitchFamily="18" charset="2"/>
              </a:rPr>
              <a:t>——</a:t>
            </a:r>
            <a:r>
              <a:rPr lang="zh-CN" altLang="en-US" b="1">
                <a:solidFill>
                  <a:srgbClr val="FF0000"/>
                </a:solidFill>
                <a:sym typeface="Symbol" pitchFamily="18" charset="2"/>
              </a:rPr>
              <a:t></a:t>
            </a: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en-US" altLang="zh-CN" b="1">
                <a:solidFill>
                  <a:srgbClr val="080808"/>
                </a:solidFill>
              </a:rPr>
              <a:t>-</a:t>
            </a:r>
            <a:r>
              <a:rPr lang="en-US" altLang="zh-CN" b="1">
                <a:solidFill>
                  <a:srgbClr val="0000CC"/>
                </a:solidFill>
              </a:rPr>
              <a:t>QPSK</a:t>
            </a:r>
            <a:r>
              <a:rPr lang="zh-CN" altLang="en-US" b="1">
                <a:solidFill>
                  <a:srgbClr val="080808"/>
                </a:solidFill>
              </a:rPr>
              <a:t>的信息蕴含在相邻码元间的相位差中。</a:t>
            </a:r>
            <a:endParaRPr lang="en-US" altLang="zh-CN" b="1">
              <a:solidFill>
                <a:srgbClr val="08080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225A815-4FA8-47A3-AE9F-42009241238C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117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22883" name="矩形 3"/>
          <p:cNvSpPr>
            <a:spLocks noChangeArrowheads="1"/>
          </p:cNvSpPr>
          <p:nvPr/>
        </p:nvSpPr>
        <p:spPr bwMode="auto">
          <a:xfrm>
            <a:off x="801688" y="2176463"/>
            <a:ext cx="7485062" cy="9667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 原理与 </a:t>
            </a:r>
            <a:r>
              <a:rPr lang="en-US" altLang="zh-CN" sz="2400" b="1">
                <a:solidFill>
                  <a:srgbClr val="0000CC"/>
                </a:solidFill>
              </a:rPr>
              <a:t>2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CC"/>
                </a:solidFill>
              </a:rPr>
              <a:t>PSK</a:t>
            </a: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类似：利用相邻码元载波的相对相位变化 表示 数字信息。</a:t>
            </a:r>
            <a:endParaRPr lang="zh-CN" altLang="en-US" sz="1800"/>
          </a:p>
        </p:txBody>
      </p:sp>
      <p:sp>
        <p:nvSpPr>
          <p:cNvPr id="122884" name="矩形 5"/>
          <p:cNvSpPr>
            <a:spLocks noChangeArrowheads="1"/>
          </p:cNvSpPr>
          <p:nvPr/>
        </p:nvSpPr>
        <p:spPr bwMode="auto">
          <a:xfrm>
            <a:off x="785813" y="4286250"/>
            <a:ext cx="7500937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00099"/>
                </a:solidFill>
              </a:rPr>
              <a:t>  Q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99"/>
                </a:solidFill>
              </a:rPr>
              <a:t>PSK</a:t>
            </a:r>
            <a:r>
              <a:rPr lang="zh-CN" altLang="en-US" sz="2400" b="1">
                <a:solidFill>
                  <a:srgbClr val="080808"/>
                </a:solidFill>
              </a:rPr>
              <a:t>与</a:t>
            </a:r>
            <a:r>
              <a:rPr lang="en-US" altLang="zh-CN" sz="2400" b="1">
                <a:solidFill>
                  <a:srgbClr val="000099"/>
                </a:solidFill>
              </a:rPr>
              <a:t>QPSK</a:t>
            </a:r>
            <a:r>
              <a:rPr lang="zh-CN" altLang="en-US" sz="2400" b="1">
                <a:solidFill>
                  <a:srgbClr val="080808"/>
                </a:solidFill>
              </a:rPr>
              <a:t>的关系，如同</a:t>
            </a:r>
            <a:r>
              <a:rPr lang="en-US" altLang="zh-CN" sz="2400" b="1">
                <a:solidFill>
                  <a:srgbClr val="000099"/>
                </a:solidFill>
              </a:rPr>
              <a:t>2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99"/>
                </a:solidFill>
              </a:rPr>
              <a:t>PSK</a:t>
            </a:r>
            <a:r>
              <a:rPr lang="zh-CN" altLang="en-US" sz="2400" b="1">
                <a:solidFill>
                  <a:srgbClr val="080808"/>
                </a:solidFill>
              </a:rPr>
              <a:t>与</a:t>
            </a:r>
            <a:r>
              <a:rPr lang="en-US" altLang="zh-CN" sz="2400" b="1">
                <a:solidFill>
                  <a:srgbClr val="000099"/>
                </a:solidFill>
              </a:rPr>
              <a:t>2PSK</a:t>
            </a:r>
            <a:r>
              <a:rPr lang="zh-CN" altLang="en-US" sz="2400" b="1">
                <a:solidFill>
                  <a:srgbClr val="080808"/>
                </a:solidFill>
              </a:rPr>
              <a:t>关系</a:t>
            </a:r>
            <a:endParaRPr lang="zh-CN" altLang="en-US" sz="2400">
              <a:solidFill>
                <a:srgbClr val="080808"/>
              </a:solidFill>
            </a:endParaRPr>
          </a:p>
        </p:txBody>
      </p:sp>
      <p:sp>
        <p:nvSpPr>
          <p:cNvPr id="122885" name="矩形 7"/>
          <p:cNvSpPr>
            <a:spLocks noChangeArrowheads="1"/>
          </p:cNvSpPr>
          <p:nvPr/>
        </p:nvSpPr>
        <p:spPr bwMode="auto">
          <a:xfrm>
            <a:off x="785813" y="3429000"/>
            <a:ext cx="7500937" cy="554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00099"/>
                </a:solidFill>
              </a:rPr>
              <a:t>  4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99"/>
                </a:solidFill>
              </a:rPr>
              <a:t>PSK </a:t>
            </a:r>
            <a:r>
              <a:rPr lang="zh-CN" altLang="en-US" sz="2400" b="1">
                <a:solidFill>
                  <a:srgbClr val="080808"/>
                </a:solidFill>
              </a:rPr>
              <a:t>也称 </a:t>
            </a:r>
            <a:r>
              <a:rPr lang="en-US" altLang="zh-CN" sz="2400" b="1">
                <a:solidFill>
                  <a:srgbClr val="000099"/>
                </a:solidFill>
              </a:rPr>
              <a:t>Q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99"/>
                </a:solidFill>
              </a:rPr>
              <a:t>PSK</a:t>
            </a:r>
            <a:endParaRPr lang="zh-CN" altLang="en-US" sz="2400">
              <a:solidFill>
                <a:srgbClr val="080808"/>
              </a:solidFill>
            </a:endParaRPr>
          </a:p>
        </p:txBody>
      </p:sp>
      <p:sp>
        <p:nvSpPr>
          <p:cNvPr id="122886" name="Rectangle 3"/>
          <p:cNvSpPr>
            <a:spLocks noChangeArrowheads="1"/>
          </p:cNvSpPr>
          <p:nvPr/>
        </p:nvSpPr>
        <p:spPr bwMode="auto">
          <a:xfrm>
            <a:off x="0" y="422275"/>
            <a:ext cx="85010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C00000"/>
              </a:buClr>
              <a:buSzPct val="65000"/>
              <a:buFont typeface="Arial" charset="0"/>
              <a:buNone/>
            </a:pPr>
            <a:r>
              <a:rPr lang="en-US" altLang="zh-CN" sz="2800" b="1">
                <a:solidFill>
                  <a:srgbClr val="000099"/>
                </a:solidFill>
              </a:rPr>
              <a:t>§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7.4.</a:t>
            </a:r>
            <a:r>
              <a:rPr lang="en-US" altLang="zh-CN" sz="2800" b="1">
                <a:solidFill>
                  <a:srgbClr val="800080"/>
                </a:solidFill>
                <a:ea typeface="微软雅黑" pitchFamily="34" charset="-122"/>
              </a:rPr>
              <a:t>4 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  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进制</a:t>
            </a: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差分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相移键控  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M</a:t>
            </a:r>
            <a:r>
              <a:rPr lang="en-US" altLang="zh-CN" sz="2800" b="1">
                <a:solidFill>
                  <a:srgbClr val="FF0000"/>
                </a:solidFill>
                <a:ea typeface="微软雅黑" pitchFamily="34" charset="-122"/>
              </a:rPr>
              <a:t>D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P</a:t>
            </a:r>
            <a:r>
              <a:rPr lang="en-US" altLang="zh-CN" sz="2800" b="1">
                <a:solidFill>
                  <a:srgbClr val="000099"/>
                </a:solidFill>
              </a:rPr>
              <a:t>SK 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en-US" altLang="zh-CN" sz="2800" b="1">
              <a:solidFill>
                <a:srgbClr val="000099"/>
              </a:solidFill>
            </a:endParaRPr>
          </a:p>
        </p:txBody>
      </p:sp>
      <p:sp>
        <p:nvSpPr>
          <p:cNvPr id="122887" name="矩形 8"/>
          <p:cNvSpPr>
            <a:spLocks noChangeArrowheads="1"/>
          </p:cNvSpPr>
          <p:nvPr/>
        </p:nvSpPr>
        <p:spPr bwMode="auto">
          <a:xfrm>
            <a:off x="671513" y="1333500"/>
            <a:ext cx="7543800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SzPct val="65000"/>
              <a:buFont typeface="Wingdings" pitchFamily="2" charset="2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1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   </a:t>
            </a:r>
            <a:r>
              <a:rPr lang="zh-CN" altLang="en-US" sz="28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基本原理</a:t>
            </a:r>
            <a:endParaRPr lang="zh-CN" altLang="en-US" sz="1800"/>
          </a:p>
        </p:txBody>
      </p:sp>
      <p:sp>
        <p:nvSpPr>
          <p:cNvPr id="122888" name="矩形 9"/>
          <p:cNvSpPr>
            <a:spLocks noChangeArrowheads="1"/>
          </p:cNvSpPr>
          <p:nvPr/>
        </p:nvSpPr>
        <p:spPr bwMode="auto">
          <a:xfrm>
            <a:off x="714375" y="5072063"/>
            <a:ext cx="7500938" cy="101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00099"/>
                </a:solidFill>
              </a:rPr>
              <a:t>  Q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99"/>
                </a:solidFill>
              </a:rPr>
              <a:t>PSK</a:t>
            </a:r>
            <a:r>
              <a:rPr lang="zh-CN" altLang="en-US" sz="2400" b="1">
                <a:solidFill>
                  <a:srgbClr val="080808"/>
                </a:solidFill>
              </a:rPr>
              <a:t>的矢量图与</a:t>
            </a:r>
            <a:r>
              <a:rPr lang="en-US" altLang="zh-CN" sz="2400" b="1">
                <a:solidFill>
                  <a:srgbClr val="000099"/>
                </a:solidFill>
              </a:rPr>
              <a:t>QPSK</a:t>
            </a:r>
            <a:r>
              <a:rPr lang="zh-CN" altLang="en-US" sz="2400" b="1">
                <a:solidFill>
                  <a:srgbClr val="080808"/>
                </a:solidFill>
              </a:rPr>
              <a:t>的矢量图相似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——</a:t>
            </a:r>
            <a:r>
              <a:rPr lang="zh-CN" altLang="en-US" sz="2400" b="1">
                <a:solidFill>
                  <a:srgbClr val="080808"/>
                </a:solidFill>
              </a:rPr>
              <a:t>只是参考相位</a:t>
            </a: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是前一码元的载波相位</a:t>
            </a:r>
            <a:endParaRPr lang="zh-CN" altLang="en-US" sz="2400">
              <a:solidFill>
                <a:srgbClr val="08080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438138A-FF6C-4284-A681-DF3BDB5368FD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118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23907" name="Object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473450"/>
            <a:ext cx="30956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8" name="Rectangle 110"/>
          <p:cNvSpPr>
            <a:spLocks noChangeArrowheads="1"/>
          </p:cNvSpPr>
          <p:nvPr/>
        </p:nvSpPr>
        <p:spPr bwMode="auto">
          <a:xfrm>
            <a:off x="252413" y="3760788"/>
            <a:ext cx="1503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矢量图</a:t>
            </a:r>
            <a:r>
              <a:rPr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pic>
        <p:nvPicPr>
          <p:cNvPr id="123909" name="Object 1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3608388"/>
            <a:ext cx="371475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3" name="AutoShape 10"/>
          <p:cNvSpPr>
            <a:spLocks noChangeArrowheads="1"/>
          </p:cNvSpPr>
          <p:nvPr/>
        </p:nvSpPr>
        <p:spPr bwMode="auto">
          <a:xfrm>
            <a:off x="6357938" y="525463"/>
            <a:ext cx="865187" cy="503237"/>
          </a:xfrm>
          <a:prstGeom prst="wedgeRoundRectCallout">
            <a:avLst>
              <a:gd name="adj1" fmla="val -60593"/>
              <a:gd name="adj2" fmla="val 116569"/>
              <a:gd name="adj3" fmla="val 16667"/>
            </a:avLst>
          </a:prstGeom>
          <a:solidFill>
            <a:srgbClr val="E5E5E5"/>
          </a:solidFill>
          <a:ln w="6350">
            <a:solidFill>
              <a:srgbClr val="CC0000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242694" name="Object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514350"/>
            <a:ext cx="6889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5" name="AutoShape 12"/>
          <p:cNvSpPr>
            <a:spLocks noChangeArrowheads="1"/>
          </p:cNvSpPr>
          <p:nvPr/>
        </p:nvSpPr>
        <p:spPr bwMode="auto">
          <a:xfrm>
            <a:off x="3498850" y="5402263"/>
            <a:ext cx="1622425" cy="928687"/>
          </a:xfrm>
          <a:prstGeom prst="wedgeRoundRectCallout">
            <a:avLst>
              <a:gd name="adj1" fmla="val -25051"/>
              <a:gd name="adj2" fmla="val -89657"/>
              <a:gd name="adj3" fmla="val 16667"/>
            </a:avLst>
          </a:prstGeom>
          <a:solidFill>
            <a:srgbClr val="E5E5E5"/>
          </a:solidFill>
          <a:ln w="3175">
            <a:solidFill>
              <a:srgbClr val="CC0000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前一码元</a:t>
            </a:r>
            <a:endParaRPr lang="en-US" altLang="zh-CN" sz="2400">
              <a:solidFill>
                <a:srgbClr val="080808"/>
              </a:solidFill>
              <a:latin typeface="华文中宋" pitchFamily="2" charset="-122"/>
              <a:ea typeface="华文中宋" pitchFamily="2" charset="-122"/>
              <a:sym typeface="华文中宋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>
                <a:solidFill>
                  <a:srgbClr val="080808"/>
                </a:solidFill>
                <a:latin typeface="华文中宋" pitchFamily="2" charset="-122"/>
                <a:ea typeface="华文中宋" pitchFamily="2" charset="-122"/>
                <a:sym typeface="华文中宋" pitchFamily="2" charset="-122"/>
              </a:rPr>
              <a:t>载波相位 </a:t>
            </a:r>
            <a:endParaRPr lang="zh-CN" altLang="en-US" sz="1800"/>
          </a:p>
        </p:txBody>
      </p:sp>
      <p:grpSp>
        <p:nvGrpSpPr>
          <p:cNvPr id="123913" name="组合 2"/>
          <p:cNvGrpSpPr>
            <a:grpSpLocks/>
          </p:cNvGrpSpPr>
          <p:nvPr/>
        </p:nvGrpSpPr>
        <p:grpSpPr bwMode="auto">
          <a:xfrm>
            <a:off x="857250" y="1071563"/>
            <a:ext cx="8128000" cy="2743200"/>
            <a:chOff x="857250" y="1071563"/>
            <a:chExt cx="8128000" cy="2743200"/>
          </a:xfrm>
        </p:grpSpPr>
        <p:pic>
          <p:nvPicPr>
            <p:cNvPr id="123914" name="对象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1071563"/>
              <a:ext cx="81280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646238" y="2124075"/>
              <a:ext cx="676275" cy="12604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41700" y="2124075"/>
              <a:ext cx="674688" cy="12604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24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00"/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3" grpId="0" bldLvl="0" animBg="1" autoUpdateAnimBg="0"/>
      <p:bldP spid="242695" grpId="0" bldLvl="0" animBg="1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3C01F4C-1E1D-477F-A10D-6490D1857ABA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119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24931" name="Rectangle 24"/>
          <p:cNvSpPr>
            <a:spLocks noChangeArrowheads="1"/>
          </p:cNvSpPr>
          <p:nvPr/>
        </p:nvSpPr>
        <p:spPr bwMode="auto">
          <a:xfrm>
            <a:off x="3257550" y="2867025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2" name="Rectangle 26"/>
          <p:cNvSpPr>
            <a:spLocks noChangeArrowheads="1"/>
          </p:cNvSpPr>
          <p:nvPr/>
        </p:nvSpPr>
        <p:spPr bwMode="auto">
          <a:xfrm>
            <a:off x="3257550" y="2867025"/>
            <a:ext cx="5492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3" name="Rectangle 28"/>
          <p:cNvSpPr>
            <a:spLocks noChangeArrowheads="1"/>
          </p:cNvSpPr>
          <p:nvPr/>
        </p:nvSpPr>
        <p:spPr bwMode="auto">
          <a:xfrm>
            <a:off x="3257550" y="2867025"/>
            <a:ext cx="4794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4" name="Rectangle 30"/>
          <p:cNvSpPr>
            <a:spLocks noChangeArrowheads="1"/>
          </p:cNvSpPr>
          <p:nvPr/>
        </p:nvSpPr>
        <p:spPr bwMode="auto">
          <a:xfrm>
            <a:off x="3257550" y="2867025"/>
            <a:ext cx="4572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5" name="Rectangle 32"/>
          <p:cNvSpPr>
            <a:spLocks noChangeArrowheads="1"/>
          </p:cNvSpPr>
          <p:nvPr/>
        </p:nvSpPr>
        <p:spPr bwMode="auto">
          <a:xfrm>
            <a:off x="3257550" y="2867025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6" name="Rectangle 34"/>
          <p:cNvSpPr>
            <a:spLocks noChangeArrowheads="1"/>
          </p:cNvSpPr>
          <p:nvPr/>
        </p:nvSpPr>
        <p:spPr bwMode="auto">
          <a:xfrm>
            <a:off x="3257550" y="2867025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7" name="Rectangle 36"/>
          <p:cNvSpPr>
            <a:spLocks noChangeArrowheads="1"/>
          </p:cNvSpPr>
          <p:nvPr/>
        </p:nvSpPr>
        <p:spPr bwMode="auto">
          <a:xfrm>
            <a:off x="3257550" y="2867025"/>
            <a:ext cx="5492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4938" name="Rectangle 38"/>
          <p:cNvSpPr>
            <a:spLocks noChangeArrowheads="1"/>
          </p:cNvSpPr>
          <p:nvPr/>
        </p:nvSpPr>
        <p:spPr bwMode="auto">
          <a:xfrm>
            <a:off x="3257550" y="2867025"/>
            <a:ext cx="4794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pic>
        <p:nvPicPr>
          <p:cNvPr id="124939" name="Object 1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72000"/>
            <a:ext cx="7416800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40" name="Object 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428750"/>
            <a:ext cx="7412037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41" name="Rectangle 110"/>
          <p:cNvSpPr>
            <a:spLocks noChangeArrowheads="1"/>
          </p:cNvSpPr>
          <p:nvPr/>
        </p:nvSpPr>
        <p:spPr bwMode="auto">
          <a:xfrm>
            <a:off x="468313" y="1038225"/>
            <a:ext cx="1296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波形</a:t>
            </a:r>
            <a:r>
              <a:rPr lang="zh-CN" altLang="en-US" sz="24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</a:t>
            </a:r>
            <a:endParaRPr lang="zh-CN" altLang="en-US" sz="1800"/>
          </a:p>
        </p:txBody>
      </p:sp>
      <p:pic>
        <p:nvPicPr>
          <p:cNvPr id="124942" name="Object 1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8100"/>
            <a:ext cx="30956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01874" y="2736850"/>
            <a:ext cx="1282851" cy="369332"/>
          </a:xfrm>
          <a:prstGeom prst="rect">
            <a:avLst/>
          </a:prstGeom>
          <a:blipFill rotWithShape="1">
            <a:blip r:embed="rId5"/>
            <a:stretch>
              <a:fillRect b="-65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01969" y="2749876"/>
            <a:ext cx="1279646" cy="369332"/>
          </a:xfrm>
          <a:prstGeom prst="rect">
            <a:avLst/>
          </a:prstGeom>
          <a:blipFill rotWithShape="1">
            <a:blip r:embed="rId6"/>
            <a:stretch>
              <a:fillRect b="-65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9" name="TextBox 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52120" y="2736850"/>
            <a:ext cx="1106521" cy="369332"/>
          </a:xfrm>
          <a:prstGeom prst="rect">
            <a:avLst/>
          </a:prstGeom>
          <a:blipFill rotWithShape="1">
            <a:blip r:embed="rId7"/>
            <a:stretch>
              <a:fillRect b="-65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0" name="TextBox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92280" y="2754815"/>
            <a:ext cx="978281" cy="369332"/>
          </a:xfrm>
          <a:prstGeom prst="rect">
            <a:avLst/>
          </a:prstGeom>
          <a:blipFill rotWithShape="1">
            <a:blip r:embed="rId8"/>
            <a:stretch>
              <a:fillRect b="-8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931B635-85CD-4E32-80E8-448EE155FE61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60400" y="819150"/>
            <a:ext cx="8045450" cy="1631950"/>
          </a:xfrm>
        </p:spPr>
        <p:txBody>
          <a:bodyPr/>
          <a:lstStyle/>
          <a:p>
            <a:pPr lvl="3" eaLnBrk="1" hangingPunct="1">
              <a:buFont typeface="Wingdings" pitchFamily="2" charset="2"/>
              <a:buNone/>
              <a:defRPr/>
            </a:pPr>
            <a:endParaRPr lang="en-US" altLang="zh-CN" sz="2000" dirty="0" smtClean="0"/>
          </a:p>
          <a:p>
            <a:pPr lvl="1" eaLnBrk="1" hangingPunct="1">
              <a:lnSpc>
                <a:spcPct val="140000"/>
              </a:lnSpc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模拟调频法：</a:t>
            </a:r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相邻码元之间的相位是连续变化的。</a:t>
            </a:r>
          </a:p>
          <a:p>
            <a:pPr lvl="1" eaLnBrk="1" hangingPunct="1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键控法：</a:t>
            </a:r>
            <a:r>
              <a:rPr lang="zh-CN" altLang="en-US" sz="2400" dirty="0" smtClean="0">
                <a:ea typeface="华文中宋" pitchFamily="2" charset="-122"/>
              </a:rPr>
              <a:t>相邻码元之间的相位不一定连续。</a:t>
            </a: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793750" y="460375"/>
            <a:ext cx="23955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 </a:t>
            </a:r>
            <a:r>
              <a:rPr lang="en-US" altLang="zh-CN" sz="2800" b="1" dirty="0">
                <a:latin typeface="Arial" pitchFamily="34" charset="0"/>
                <a:ea typeface="楷体_GB2312" pitchFamily="49" charset="-122"/>
                <a:cs typeface="Arial" pitchFamily="34" charset="0"/>
              </a:rPr>
              <a:t>2FSK</a:t>
            </a:r>
            <a:r>
              <a:rPr lang="en-US" altLang="zh-CN" sz="2800" b="1" dirty="0"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产生 </a:t>
            </a:r>
          </a:p>
        </p:txBody>
      </p:sp>
      <p:sp>
        <p:nvSpPr>
          <p:cNvPr id="15366" name="TextBox 1"/>
          <p:cNvSpPr txBox="1">
            <a:spLocks noChangeArrowheads="1"/>
          </p:cNvSpPr>
          <p:nvPr/>
        </p:nvSpPr>
        <p:spPr bwMode="auto">
          <a:xfrm>
            <a:off x="1511300" y="5229225"/>
            <a:ext cx="6048375" cy="904875"/>
          </a:xfrm>
          <a:prstGeom prst="rect">
            <a:avLst/>
          </a:prstGeom>
          <a:solidFill>
            <a:srgbClr val="CCFFCC">
              <a:alpha val="2784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特点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zh-CN" sz="2400" b="0">
                <a:latin typeface="华文中宋" pitchFamily="2" charset="-122"/>
                <a:ea typeface="华文中宋" pitchFamily="2" charset="-122"/>
              </a:rPr>
              <a:t>转换速度快、电路简单、</a:t>
            </a:r>
            <a:endParaRPr lang="en-US" altLang="zh-CN" sz="2400" b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zh-CN" altLang="zh-CN" sz="2400" b="0">
                <a:latin typeface="华文中宋" pitchFamily="2" charset="-122"/>
                <a:ea typeface="华文中宋" pitchFamily="2" charset="-122"/>
              </a:rPr>
              <a:t>产生的波形好、频率稳定度高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。</a:t>
            </a:r>
            <a:endParaRPr lang="zh-CN" altLang="zh-CN" sz="2400" b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15367" name="对象 2"/>
          <p:cNvGraphicFramePr>
            <a:graphicFrameLocks noChangeAspect="1"/>
          </p:cNvGraphicFramePr>
          <p:nvPr/>
        </p:nvGraphicFramePr>
        <p:xfrm>
          <a:off x="1331913" y="2528888"/>
          <a:ext cx="6300787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Visio" r:id="rId3" imgW="5321181" imgH="2539050" progId="Visio.Drawing.11">
                  <p:embed/>
                </p:oleObj>
              </mc:Choice>
              <mc:Fallback>
                <p:oleObj name="Visio" r:id="rId3" imgW="5321181" imgH="253905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42" t="8397" r="4730" b="5655"/>
                      <a:stretch>
                        <a:fillRect/>
                      </a:stretch>
                    </p:blipFill>
                    <p:spPr bwMode="auto">
                      <a:xfrm>
                        <a:off x="1331913" y="2528888"/>
                        <a:ext cx="6300787" cy="262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8BDA001-1849-44A9-AEE4-ED9D1FCF4001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120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244738" name="Object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078038"/>
            <a:ext cx="7091362" cy="3775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矩形 1"/>
          <p:cNvSpPr>
            <a:spLocks noChangeArrowheads="1"/>
          </p:cNvSpPr>
          <p:nvPr/>
        </p:nvSpPr>
        <p:spPr bwMode="auto">
          <a:xfrm>
            <a:off x="785813" y="1214438"/>
            <a:ext cx="7572375" cy="4572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F7F7F"/>
              </a:buClr>
              <a:buSzPct val="60000"/>
              <a:buFont typeface="Wingdings" pitchFamily="2" charset="2"/>
              <a:buChar char="l"/>
            </a:pPr>
            <a:r>
              <a:rPr lang="zh-CN" altLang="en-US" sz="24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  <a:r>
              <a:rPr lang="zh-CN" altLang="en-US" sz="2400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也有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正交调相法 </a:t>
            </a:r>
            <a:r>
              <a:rPr lang="zh-CN" altLang="en-US" sz="2400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和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相位选择法</a:t>
            </a:r>
            <a:endParaRPr lang="zh-CN" altLang="en-US" sz="1800"/>
          </a:p>
        </p:txBody>
      </p:sp>
      <p:sp>
        <p:nvSpPr>
          <p:cNvPr id="244740" name="Text Box 10"/>
          <p:cNvSpPr>
            <a:spLocks noChangeArrowheads="1"/>
          </p:cNvSpPr>
          <p:nvPr/>
        </p:nvSpPr>
        <p:spPr bwMode="auto">
          <a:xfrm>
            <a:off x="3143250" y="3600450"/>
            <a:ext cx="984250" cy="708025"/>
          </a:xfrm>
          <a:prstGeom prst="rect">
            <a:avLst/>
          </a:prstGeom>
          <a:solidFill>
            <a:srgbClr val="FFE5FF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lnSpc>
                <a:spcPts val="2400"/>
              </a:lnSpc>
              <a:spcBef>
                <a:spcPct val="50000"/>
              </a:spcBef>
              <a:buClrTx/>
              <a:buFont typeface="Arial" charset="0"/>
              <a:buNone/>
            </a:pPr>
            <a:r>
              <a:rPr lang="zh-CN" altLang="en-US" sz="2000">
                <a:solidFill>
                  <a:srgbClr val="080808"/>
                </a:solidFill>
                <a:ea typeface="华文中宋" pitchFamily="2" charset="-122"/>
              </a:rPr>
              <a:t>差分  </a:t>
            </a:r>
            <a:r>
              <a:rPr lang="en-US" altLang="zh-CN" sz="2000">
                <a:solidFill>
                  <a:srgbClr val="080808"/>
                </a:solidFill>
                <a:ea typeface="华文中宋" pitchFamily="2" charset="-122"/>
              </a:rPr>
              <a:t>  </a:t>
            </a:r>
            <a:r>
              <a:rPr lang="zh-CN" altLang="en-US" sz="2000">
                <a:solidFill>
                  <a:srgbClr val="080808"/>
                </a:solidFill>
                <a:ea typeface="华文中宋" pitchFamily="2" charset="-122"/>
              </a:rPr>
              <a:t>编码</a:t>
            </a:r>
            <a:endParaRPr lang="zh-CN" altLang="en-US" sz="1800"/>
          </a:p>
        </p:txBody>
      </p:sp>
      <p:sp>
        <p:nvSpPr>
          <p:cNvPr id="244741" name="AutoShape 11"/>
          <p:cNvSpPr>
            <a:spLocks noChangeArrowheads="1"/>
          </p:cNvSpPr>
          <p:nvPr/>
        </p:nvSpPr>
        <p:spPr bwMode="auto">
          <a:xfrm>
            <a:off x="1928813" y="5357813"/>
            <a:ext cx="2000250" cy="928687"/>
          </a:xfrm>
          <a:prstGeom prst="wedgeRoundRectCallout">
            <a:avLst>
              <a:gd name="adj1" fmla="val 27222"/>
              <a:gd name="adj2" fmla="val -147537"/>
              <a:gd name="adj3" fmla="val 16667"/>
            </a:avLst>
          </a:prstGeom>
          <a:solidFill>
            <a:schemeClr val="bg1"/>
          </a:solidFill>
          <a:ln w="31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将</a:t>
            </a:r>
            <a:r>
              <a:rPr lang="zh-CN" altLang="en-US" sz="2400" b="1">
                <a:solidFill>
                  <a:srgbClr val="080808"/>
                </a:solidFill>
                <a:ea typeface="华文中宋" pitchFamily="2" charset="-122"/>
              </a:rPr>
              <a:t>绝对码 </a:t>
            </a:r>
            <a:r>
              <a:rPr lang="en-US" altLang="zh-CN" sz="2400">
                <a:solidFill>
                  <a:srgbClr val="0000CC"/>
                </a:solidFill>
                <a:ea typeface="华文中宋" pitchFamily="2" charset="-122"/>
              </a:rPr>
              <a:t>ab</a:t>
            </a:r>
          </a:p>
          <a:p>
            <a:pPr>
              <a:lnSpc>
                <a:spcPts val="32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>
                <a:solidFill>
                  <a:srgbClr val="FF0000"/>
                </a:solidFill>
                <a:ea typeface="华文中宋" pitchFamily="2" charset="-122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Cambria Math" pitchFamily="18" charset="0"/>
                <a:ea typeface="华文中宋" pitchFamily="2" charset="-122"/>
                <a:sym typeface="Cambria Math" pitchFamily="18" charset="0"/>
              </a:rPr>
              <a:t>⇨</a:t>
            </a:r>
            <a:r>
              <a:rPr lang="zh-CN" altLang="en-US" sz="2400" b="1">
                <a:solidFill>
                  <a:srgbClr val="080808"/>
                </a:solidFill>
                <a:ea typeface="华文中宋" pitchFamily="2" charset="-122"/>
              </a:rPr>
              <a:t>相对码 </a:t>
            </a:r>
            <a:r>
              <a:rPr lang="en-US" altLang="zh-CN" sz="2400">
                <a:solidFill>
                  <a:srgbClr val="FF0000"/>
                </a:solidFill>
                <a:ea typeface="华文中宋" pitchFamily="2" charset="-122"/>
              </a:rPr>
              <a:t>cd</a:t>
            </a:r>
          </a:p>
          <a:p>
            <a:pPr>
              <a:lnSpc>
                <a:spcPts val="3200"/>
              </a:lnSpc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>
              <a:solidFill>
                <a:srgbClr val="FF0000"/>
              </a:solidFill>
              <a:ea typeface="华文中宋" pitchFamily="2" charset="-122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>
              <a:solidFill>
                <a:srgbClr val="080808"/>
              </a:solidFill>
              <a:ea typeface="华文中宋" pitchFamily="2" charset="-122"/>
            </a:endParaRPr>
          </a:p>
        </p:txBody>
      </p:sp>
      <p:sp>
        <p:nvSpPr>
          <p:cNvPr id="244742" name="矩形 1"/>
          <p:cNvSpPr>
            <a:spLocks noChangeArrowheads="1"/>
          </p:cNvSpPr>
          <p:nvPr/>
        </p:nvSpPr>
        <p:spPr bwMode="auto">
          <a:xfrm>
            <a:off x="4211638" y="5572125"/>
            <a:ext cx="378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Font typeface="Arial" charset="0"/>
              <a:buNone/>
              <a:defRPr/>
            </a:pPr>
            <a:r>
              <a:rPr lang="zh-CN" altLang="en-US" sz="2400" b="1" dirty="0">
                <a:solidFill>
                  <a:srgbClr val="080808"/>
                </a:solidFill>
                <a:latin typeface="+mn-ea"/>
                <a:ea typeface="+mn-ea"/>
                <a:sym typeface="华文中宋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sym typeface="隶书" pitchFamily="49" charset="-122"/>
              </a:rPr>
              <a:t>码变换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  <a:sym typeface="华文中宋" pitchFamily="2" charset="-122"/>
              </a:rPr>
              <a:t>+</a:t>
            </a:r>
            <a:r>
              <a:rPr lang="zh-CN" altLang="en-US" sz="2400" b="1" dirty="0">
                <a:solidFill>
                  <a:srgbClr val="080808"/>
                </a:solidFill>
                <a:latin typeface="+mn-ea"/>
                <a:ea typeface="+mn-ea"/>
                <a:sym typeface="隶书" pitchFamily="49" charset="-122"/>
              </a:rPr>
              <a:t>绝对调相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25960" name="Rectangle 14"/>
          <p:cNvSpPr>
            <a:spLocks noChangeArrowheads="1"/>
          </p:cNvSpPr>
          <p:nvPr/>
        </p:nvSpPr>
        <p:spPr bwMode="auto">
          <a:xfrm>
            <a:off x="7543800" y="2714625"/>
            <a:ext cx="215900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244744" name="Rectangle 15"/>
          <p:cNvSpPr>
            <a:spLocks noChangeArrowheads="1"/>
          </p:cNvSpPr>
          <p:nvPr/>
        </p:nvSpPr>
        <p:spPr bwMode="auto">
          <a:xfrm>
            <a:off x="4306888" y="5640388"/>
            <a:ext cx="1193800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244745" name="AutoShape 17"/>
          <p:cNvSpPr>
            <a:spLocks noChangeArrowheads="1"/>
          </p:cNvSpPr>
          <p:nvPr/>
        </p:nvSpPr>
        <p:spPr bwMode="auto">
          <a:xfrm>
            <a:off x="7277100" y="4060825"/>
            <a:ext cx="1223963" cy="582613"/>
          </a:xfrm>
          <a:prstGeom prst="wedgeRoundRectCallout">
            <a:avLst>
              <a:gd name="adj1" fmla="val -10681"/>
              <a:gd name="adj2" fmla="val 470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800080"/>
                </a:solidFill>
              </a:rPr>
              <a:t>B</a:t>
            </a:r>
            <a:r>
              <a:rPr lang="zh-CN" altLang="en-US" sz="2400" b="1">
                <a:solidFill>
                  <a:srgbClr val="800080"/>
                </a:solidFill>
              </a:rPr>
              <a:t>方式</a:t>
            </a:r>
            <a:endParaRPr lang="zh-CN" altLang="en-US" sz="1800"/>
          </a:p>
        </p:txBody>
      </p:sp>
      <p:sp>
        <p:nvSpPr>
          <p:cNvPr id="125963" name="矩形 13"/>
          <p:cNvSpPr>
            <a:spLocks noChangeArrowheads="1"/>
          </p:cNvSpPr>
          <p:nvPr/>
        </p:nvSpPr>
        <p:spPr bwMode="auto">
          <a:xfrm>
            <a:off x="785813" y="1785938"/>
            <a:ext cx="7572375" cy="46196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F7F7F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仅需在</a:t>
            </a:r>
            <a:r>
              <a:rPr lang="en-US" altLang="zh-CN" sz="2400" b="1">
                <a:solidFill>
                  <a:srgbClr val="0000CC"/>
                </a:solidFill>
                <a:ea typeface="微软雅黑" pitchFamily="34" charset="-122"/>
              </a:rPr>
              <a:t>QPSK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调制器基础上增添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宋体" pitchFamily="2" charset="-122"/>
              </a:rPr>
              <a:t>差分编码（码变换）</a:t>
            </a:r>
            <a:endParaRPr lang="zh-CN" altLang="en-US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5964" name="矩形 12"/>
          <p:cNvSpPr>
            <a:spLocks noChangeArrowheads="1"/>
          </p:cNvSpPr>
          <p:nvPr/>
        </p:nvSpPr>
        <p:spPr bwMode="auto">
          <a:xfrm>
            <a:off x="642938" y="428625"/>
            <a:ext cx="7543800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SzPct val="65000"/>
              <a:buFont typeface="Arial" charset="0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   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Q</a:t>
            </a:r>
            <a:r>
              <a:rPr lang="en-US" altLang="zh-CN" sz="2800" b="1">
                <a:solidFill>
                  <a:srgbClr val="FF0000"/>
                </a:solidFill>
              </a:rPr>
              <a:t>D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PSK</a:t>
            </a:r>
            <a:r>
              <a:rPr lang="zh-CN" altLang="en-US" sz="2800" b="1">
                <a:solidFill>
                  <a:srgbClr val="000099"/>
                </a:solidFill>
                <a:ea typeface="微软雅黑" pitchFamily="34" charset="-122"/>
              </a:rPr>
              <a:t>调制</a:t>
            </a:r>
            <a:endParaRPr lang="zh-CN" altLang="en-US" sz="28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20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000"/>
                                        <p:tgtEl>
                                          <p:spTgt spid="24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20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20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0" grpId="0" bldLvl="0" animBg="1" autoUpdateAnimBg="0"/>
      <p:bldP spid="244741" grpId="0" bldLvl="0" animBg="1" autoUpdateAnimBg="0"/>
      <p:bldP spid="244742" grpId="0" bldLvl="0" autoUpdateAnimBg="0"/>
      <p:bldP spid="244744" grpId="0" bldLvl="0" animBg="1" autoUpdateAnimBg="0"/>
      <p:bldP spid="244745" grpId="0" bldLvl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E866BA0-D153-4143-AF27-7D52D9101DA6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245762" name="Picture 3" descr="07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897188"/>
            <a:ext cx="8910637" cy="28892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3" name="Rectangle 15"/>
          <p:cNvSpPr>
            <a:spLocks noChangeArrowheads="1"/>
          </p:cNvSpPr>
          <p:nvPr/>
        </p:nvSpPr>
        <p:spPr bwMode="auto">
          <a:xfrm>
            <a:off x="6542088" y="3600450"/>
            <a:ext cx="719137" cy="671513"/>
          </a:xfrm>
          <a:prstGeom prst="rect">
            <a:avLst/>
          </a:prstGeom>
          <a:noFill/>
          <a:ln w="9525">
            <a:solidFill>
              <a:srgbClr val="E329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245764" name="Text Box 25"/>
          <p:cNvSpPr>
            <a:spLocks noChangeArrowheads="1"/>
          </p:cNvSpPr>
          <p:nvPr/>
        </p:nvSpPr>
        <p:spPr bwMode="auto">
          <a:xfrm>
            <a:off x="6227763" y="2770188"/>
            <a:ext cx="360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Font typeface="Arial" charset="0"/>
              <a:buNone/>
            </a:pPr>
            <a:r>
              <a:rPr lang="en-US" altLang="zh-CN" sz="2800">
                <a:solidFill>
                  <a:srgbClr val="FF0000"/>
                </a:solidFill>
              </a:rPr>
              <a:t>c</a:t>
            </a:r>
            <a:endParaRPr lang="zh-CN" altLang="en-US" sz="1800"/>
          </a:p>
        </p:txBody>
      </p:sp>
      <p:sp>
        <p:nvSpPr>
          <p:cNvPr id="245765" name="Text Box 26"/>
          <p:cNvSpPr>
            <a:spLocks noChangeArrowheads="1"/>
          </p:cNvSpPr>
          <p:nvPr/>
        </p:nvSpPr>
        <p:spPr bwMode="auto">
          <a:xfrm>
            <a:off x="6227763" y="4267200"/>
            <a:ext cx="360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Font typeface="Arial" charset="0"/>
              <a:buNone/>
            </a:pPr>
            <a:r>
              <a:rPr lang="en-US" altLang="zh-CN" sz="2800">
                <a:solidFill>
                  <a:srgbClr val="FF0000"/>
                </a:solidFill>
              </a:rPr>
              <a:t>d</a:t>
            </a:r>
            <a:endParaRPr lang="zh-CN" altLang="en-US" sz="1800"/>
          </a:p>
        </p:txBody>
      </p:sp>
      <p:sp>
        <p:nvSpPr>
          <p:cNvPr id="245766" name="Text Box 27"/>
          <p:cNvSpPr>
            <a:spLocks noChangeArrowheads="1"/>
          </p:cNvSpPr>
          <p:nvPr/>
        </p:nvSpPr>
        <p:spPr bwMode="auto">
          <a:xfrm>
            <a:off x="7369175" y="3201988"/>
            <a:ext cx="3603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Font typeface="Arial" charset="0"/>
              <a:buNone/>
            </a:pPr>
            <a:r>
              <a:rPr lang="en-US" altLang="zh-CN" sz="2800">
                <a:solidFill>
                  <a:srgbClr val="0000CC"/>
                </a:solidFill>
              </a:rPr>
              <a:t>a</a:t>
            </a:r>
            <a:endParaRPr lang="zh-CN" altLang="en-US" sz="1800"/>
          </a:p>
        </p:txBody>
      </p:sp>
      <p:sp>
        <p:nvSpPr>
          <p:cNvPr id="245767" name="Text Box 28"/>
          <p:cNvSpPr>
            <a:spLocks noChangeArrowheads="1"/>
          </p:cNvSpPr>
          <p:nvPr/>
        </p:nvSpPr>
        <p:spPr bwMode="auto">
          <a:xfrm>
            <a:off x="7412038" y="4138613"/>
            <a:ext cx="360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50000"/>
              </a:spcBef>
              <a:buClrTx/>
              <a:buFont typeface="Arial" charset="0"/>
              <a:buNone/>
            </a:pPr>
            <a:r>
              <a:rPr lang="en-US" altLang="zh-CN" sz="2800">
                <a:solidFill>
                  <a:srgbClr val="0000CC"/>
                </a:solidFill>
              </a:rPr>
              <a:t>b</a:t>
            </a:r>
            <a:endParaRPr lang="zh-CN" altLang="en-US" sz="1800"/>
          </a:p>
        </p:txBody>
      </p:sp>
      <p:sp>
        <p:nvSpPr>
          <p:cNvPr id="245768" name="AutoShape 34"/>
          <p:cNvSpPr>
            <a:spLocks noChangeArrowheads="1"/>
          </p:cNvSpPr>
          <p:nvPr/>
        </p:nvSpPr>
        <p:spPr bwMode="auto">
          <a:xfrm>
            <a:off x="142875" y="4572000"/>
            <a:ext cx="1500188" cy="1000125"/>
          </a:xfrm>
          <a:prstGeom prst="wedgeRoundRectCallout">
            <a:avLst>
              <a:gd name="adj1" fmla="val -29370"/>
              <a:gd name="adj2" fmla="val -106630"/>
              <a:gd name="adj3" fmla="val 16667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000099"/>
                </a:solidFill>
                <a:ea typeface="微软雅黑" pitchFamily="34" charset="-122"/>
              </a:rPr>
              <a:t>Q</a:t>
            </a:r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en-US" altLang="zh-CN" sz="2400" b="1">
                <a:solidFill>
                  <a:srgbClr val="000099"/>
                </a:solidFill>
                <a:ea typeface="微软雅黑" pitchFamily="34" charset="-122"/>
              </a:rPr>
              <a:t>PSK</a:t>
            </a:r>
            <a:r>
              <a:rPr lang="en-US" altLang="zh-CN" sz="2400" b="1">
                <a:solidFill>
                  <a:srgbClr val="800080"/>
                </a:solidFill>
              </a:rPr>
              <a:t>B</a:t>
            </a:r>
            <a:r>
              <a:rPr lang="zh-CN" altLang="en-US" sz="2400" b="1">
                <a:solidFill>
                  <a:srgbClr val="800080"/>
                </a:solidFill>
              </a:rPr>
              <a:t>方式</a:t>
            </a:r>
            <a:endParaRPr lang="en-US" altLang="zh-CN" sz="2400" b="1">
              <a:solidFill>
                <a:srgbClr val="800080"/>
              </a:solidFill>
            </a:endParaRP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 b="1">
              <a:solidFill>
                <a:srgbClr val="800080"/>
              </a:solidFill>
            </a:endParaRPr>
          </a:p>
        </p:txBody>
      </p:sp>
      <p:sp>
        <p:nvSpPr>
          <p:cNvPr id="126986" name="矩形 17"/>
          <p:cNvSpPr>
            <a:spLocks noChangeArrowheads="1"/>
          </p:cNvSpPr>
          <p:nvPr/>
        </p:nvSpPr>
        <p:spPr bwMode="auto">
          <a:xfrm>
            <a:off x="714375" y="1214438"/>
            <a:ext cx="5786438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相干解调（</a:t>
            </a:r>
            <a:r>
              <a:rPr lang="zh-CN" altLang="en-US" sz="2800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极性比较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）</a:t>
            </a:r>
            <a:r>
              <a:rPr lang="en-US" altLang="zh-CN" sz="2800">
                <a:solidFill>
                  <a:srgbClr val="FF0000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+</a:t>
            </a:r>
            <a:r>
              <a:rPr lang="zh-CN" altLang="en-US" sz="2800">
                <a:solidFill>
                  <a:srgbClr val="FF0000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码反变换</a:t>
            </a:r>
            <a:endParaRPr lang="zh-CN" altLang="en-US" sz="1800"/>
          </a:p>
        </p:txBody>
      </p:sp>
      <p:sp>
        <p:nvSpPr>
          <p:cNvPr id="245770" name="AutoShape 11"/>
          <p:cNvSpPr>
            <a:spLocks noChangeArrowheads="1"/>
          </p:cNvSpPr>
          <p:nvPr/>
        </p:nvSpPr>
        <p:spPr bwMode="auto">
          <a:xfrm>
            <a:off x="6643688" y="1928813"/>
            <a:ext cx="2000250" cy="928687"/>
          </a:xfrm>
          <a:prstGeom prst="wedgeRoundRectCallout">
            <a:avLst>
              <a:gd name="adj1" fmla="val -23574"/>
              <a:gd name="adj2" fmla="val 108769"/>
              <a:gd name="adj3" fmla="val 16667"/>
            </a:avLst>
          </a:prstGeom>
          <a:solidFill>
            <a:schemeClr val="bg1"/>
          </a:solidFill>
          <a:ln w="31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>
                <a:solidFill>
                  <a:srgbClr val="080808"/>
                </a:solidFill>
                <a:ea typeface="华文中宋" pitchFamily="2" charset="-122"/>
              </a:rPr>
              <a:t>将</a:t>
            </a:r>
            <a:r>
              <a:rPr lang="zh-CN" altLang="en-US" sz="2400" b="1">
                <a:solidFill>
                  <a:srgbClr val="080808"/>
                </a:solidFill>
                <a:ea typeface="华文中宋" pitchFamily="2" charset="-122"/>
              </a:rPr>
              <a:t>相对码 </a:t>
            </a:r>
            <a:r>
              <a:rPr lang="en-US" altLang="zh-CN" sz="2400">
                <a:solidFill>
                  <a:srgbClr val="FF0000"/>
                </a:solidFill>
                <a:ea typeface="华文中宋" pitchFamily="2" charset="-122"/>
              </a:rPr>
              <a:t>cd</a:t>
            </a:r>
            <a:endParaRPr lang="en-US" altLang="zh-CN" sz="2400">
              <a:solidFill>
                <a:srgbClr val="0000CC"/>
              </a:solidFill>
              <a:ea typeface="华文中宋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>
                <a:solidFill>
                  <a:srgbClr val="FF0000"/>
                </a:solidFill>
                <a:ea typeface="华文中宋" pitchFamily="2" charset="-122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Cambria Math" pitchFamily="18" charset="0"/>
                <a:ea typeface="华文中宋" pitchFamily="2" charset="-122"/>
                <a:sym typeface="Cambria Math" pitchFamily="18" charset="0"/>
              </a:rPr>
              <a:t>⇨</a:t>
            </a:r>
            <a:r>
              <a:rPr lang="zh-CN" altLang="en-US" sz="2400" b="1">
                <a:solidFill>
                  <a:srgbClr val="080808"/>
                </a:solidFill>
                <a:ea typeface="华文中宋" pitchFamily="2" charset="-122"/>
              </a:rPr>
              <a:t>绝对码 </a:t>
            </a:r>
            <a:r>
              <a:rPr lang="en-US" altLang="zh-CN" sz="2400">
                <a:solidFill>
                  <a:srgbClr val="0000CC"/>
                </a:solidFill>
                <a:ea typeface="华文中宋" pitchFamily="2" charset="-122"/>
              </a:rPr>
              <a:t>ab</a:t>
            </a:r>
            <a:endParaRPr lang="en-US" altLang="zh-CN" sz="2400">
              <a:solidFill>
                <a:srgbClr val="FF0000"/>
              </a:solidFill>
              <a:ea typeface="华文中宋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>
              <a:solidFill>
                <a:srgbClr val="FF0000"/>
              </a:solidFill>
              <a:ea typeface="华文中宋" pitchFamily="2" charset="-122"/>
            </a:endParaRPr>
          </a:p>
          <a:p>
            <a:pPr algn="ctr">
              <a:spcBef>
                <a:spcPct val="0"/>
              </a:spcBef>
              <a:buClrTx/>
              <a:buFont typeface="Arial" charset="0"/>
              <a:buNone/>
            </a:pPr>
            <a:endParaRPr lang="zh-CN" altLang="en-US" sz="2400">
              <a:solidFill>
                <a:srgbClr val="080808"/>
              </a:solidFill>
              <a:ea typeface="华文中宋" pitchFamily="2" charset="-122"/>
            </a:endParaRPr>
          </a:p>
        </p:txBody>
      </p:sp>
      <p:sp>
        <p:nvSpPr>
          <p:cNvPr id="245771" name="Text Box 10"/>
          <p:cNvSpPr>
            <a:spLocks noChangeArrowheads="1"/>
          </p:cNvSpPr>
          <p:nvPr/>
        </p:nvSpPr>
        <p:spPr bwMode="auto">
          <a:xfrm>
            <a:off x="6502400" y="3571875"/>
            <a:ext cx="841375" cy="758825"/>
          </a:xfrm>
          <a:prstGeom prst="rect">
            <a:avLst/>
          </a:prstGeom>
          <a:solidFill>
            <a:srgbClr val="FFE5FF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lnSpc>
                <a:spcPts val="2600"/>
              </a:lnSpc>
              <a:spcBef>
                <a:spcPct val="50000"/>
              </a:spcBef>
              <a:buClrTx/>
              <a:buFont typeface="Arial" charset="0"/>
              <a:buNone/>
            </a:pPr>
            <a:r>
              <a:rPr lang="zh-CN" altLang="en-US" sz="2000">
                <a:solidFill>
                  <a:srgbClr val="080808"/>
                </a:solidFill>
                <a:ea typeface="华文中宋" pitchFamily="2" charset="-122"/>
              </a:rPr>
              <a:t>差分  </a:t>
            </a:r>
            <a:r>
              <a:rPr lang="en-US" altLang="zh-CN" sz="2000">
                <a:solidFill>
                  <a:srgbClr val="080808"/>
                </a:solidFill>
                <a:ea typeface="华文中宋" pitchFamily="2" charset="-122"/>
              </a:rPr>
              <a:t>  </a:t>
            </a:r>
            <a:r>
              <a:rPr lang="zh-CN" altLang="en-US" sz="2000">
                <a:solidFill>
                  <a:srgbClr val="FF0000"/>
                </a:solidFill>
                <a:ea typeface="华文中宋" pitchFamily="2" charset="-122"/>
              </a:rPr>
              <a:t>译</a:t>
            </a:r>
            <a:r>
              <a:rPr lang="zh-CN" altLang="en-US" sz="2000">
                <a:solidFill>
                  <a:srgbClr val="080808"/>
                </a:solidFill>
                <a:ea typeface="华文中宋" pitchFamily="2" charset="-122"/>
              </a:rPr>
              <a:t>码</a:t>
            </a:r>
            <a:endParaRPr lang="zh-CN" altLang="en-US" sz="1800"/>
          </a:p>
        </p:txBody>
      </p:sp>
      <p:sp>
        <p:nvSpPr>
          <p:cNvPr id="126989" name="矩形 13"/>
          <p:cNvSpPr>
            <a:spLocks noChangeArrowheads="1"/>
          </p:cNvSpPr>
          <p:nvPr/>
        </p:nvSpPr>
        <p:spPr bwMode="auto">
          <a:xfrm>
            <a:off x="642938" y="476250"/>
            <a:ext cx="7543800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SzPct val="65000"/>
              <a:buFont typeface="Arial" charset="0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3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   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Q</a:t>
            </a:r>
            <a:r>
              <a:rPr lang="en-US" altLang="zh-CN" sz="2800" b="1">
                <a:solidFill>
                  <a:srgbClr val="FF0000"/>
                </a:solidFill>
              </a:rPr>
              <a:t>D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PSK</a:t>
            </a:r>
            <a:r>
              <a:rPr lang="zh-CN" altLang="en-US" sz="2800" b="1">
                <a:solidFill>
                  <a:srgbClr val="000099"/>
                </a:solidFill>
                <a:ea typeface="微软雅黑" pitchFamily="34" charset="-122"/>
              </a:rPr>
              <a:t>解调</a:t>
            </a:r>
            <a:endParaRPr lang="zh-CN" altLang="en-US" sz="28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2000"/>
                                        <p:tgtEl>
                                          <p:spTgt spid="24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000"/>
                                        <p:tgtEl>
                                          <p:spTgt spid="24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2000"/>
                                        <p:tgtEl>
                                          <p:spTgt spid="2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2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1000"/>
                                        <p:tgtEl>
                                          <p:spTgt spid="24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1000"/>
                                        <p:tgtEl>
                                          <p:spTgt spid="2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0"/>
                                        <p:tgtEl>
                                          <p:spTgt spid="2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3" grpId="0" bldLvl="0" animBg="1" autoUpdateAnimBg="0"/>
      <p:bldP spid="245764" grpId="0" bldLvl="0" autoUpdateAnimBg="0"/>
      <p:bldP spid="245765" grpId="0" bldLvl="0" autoUpdateAnimBg="0"/>
      <p:bldP spid="245766" grpId="0" bldLvl="0" autoUpdateAnimBg="0"/>
      <p:bldP spid="245767" grpId="0" bldLvl="0" autoUpdateAnimBg="0"/>
      <p:bldP spid="245768" grpId="0" bldLvl="0" animBg="1" autoUpdateAnimBg="0"/>
      <p:bldP spid="245770" grpId="0" bldLvl="0" animBg="1" autoUpdateAnimBg="0"/>
      <p:bldP spid="245771" grpId="0" bldLvl="0" animBg="1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EB5A065-55AC-4FFF-81B9-6D1F51F4D21D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28003" name="Picture 2" descr="07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938"/>
            <a:ext cx="842486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7" name="Rectangle 8"/>
          <p:cNvSpPr>
            <a:spLocks noChangeArrowheads="1"/>
          </p:cNvSpPr>
          <p:nvPr/>
        </p:nvSpPr>
        <p:spPr bwMode="auto">
          <a:xfrm>
            <a:off x="2484438" y="3414713"/>
            <a:ext cx="944562" cy="4429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246788" name="Rectangle 9"/>
          <p:cNvSpPr>
            <a:spLocks noChangeArrowheads="1"/>
          </p:cNvSpPr>
          <p:nvPr/>
        </p:nvSpPr>
        <p:spPr bwMode="auto">
          <a:xfrm>
            <a:off x="3708400" y="2276475"/>
            <a:ext cx="2232025" cy="1008063"/>
          </a:xfrm>
          <a:prstGeom prst="rect">
            <a:avLst/>
          </a:prstGeom>
          <a:noFill/>
          <a:ln w="12700">
            <a:solidFill>
              <a:srgbClr val="7F7F7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246789" name="Rectangle 10"/>
          <p:cNvSpPr>
            <a:spLocks noChangeArrowheads="1"/>
          </p:cNvSpPr>
          <p:nvPr/>
        </p:nvSpPr>
        <p:spPr bwMode="auto">
          <a:xfrm>
            <a:off x="3708400" y="4076700"/>
            <a:ext cx="2232025" cy="1008063"/>
          </a:xfrm>
          <a:prstGeom prst="rect">
            <a:avLst/>
          </a:prstGeom>
          <a:noFill/>
          <a:ln w="12700">
            <a:solidFill>
              <a:srgbClr val="7F7F7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28007" name="矩形 6"/>
          <p:cNvSpPr>
            <a:spLocks noChangeArrowheads="1"/>
          </p:cNvSpPr>
          <p:nvPr/>
        </p:nvSpPr>
        <p:spPr bwMode="auto">
          <a:xfrm>
            <a:off x="3114675" y="3543300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1400" b="1">
                <a:solidFill>
                  <a:srgbClr val="080808"/>
                </a:solidFill>
                <a:ea typeface="华文中宋" pitchFamily="2" charset="-122"/>
              </a:rPr>
              <a:t>B</a:t>
            </a:r>
            <a:endParaRPr lang="zh-CN" altLang="en-US" sz="1400" b="1">
              <a:solidFill>
                <a:srgbClr val="080808"/>
              </a:solidFill>
            </a:endParaRPr>
          </a:p>
        </p:txBody>
      </p:sp>
      <p:sp>
        <p:nvSpPr>
          <p:cNvPr id="128008" name="矩形 7"/>
          <p:cNvSpPr>
            <a:spLocks noChangeArrowheads="1"/>
          </p:cNvSpPr>
          <p:nvPr/>
        </p:nvSpPr>
        <p:spPr bwMode="auto">
          <a:xfrm>
            <a:off x="857250" y="1143000"/>
            <a:ext cx="5214938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 差分相干解调（</a:t>
            </a:r>
            <a:r>
              <a:rPr lang="zh-CN" altLang="en-US" sz="2800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相位比较法</a:t>
            </a:r>
            <a:r>
              <a:rPr lang="zh-CN" altLang="en-US" sz="2800" b="1">
                <a:solidFill>
                  <a:srgbClr val="080808"/>
                </a:solidFill>
                <a:latin typeface="黑体" pitchFamily="2" charset="-122"/>
                <a:ea typeface="黑体" pitchFamily="2" charset="-122"/>
                <a:sym typeface="黑体" pitchFamily="2" charset="-122"/>
              </a:rPr>
              <a:t>）</a:t>
            </a:r>
            <a:endParaRPr lang="zh-CN" altLang="en-US" sz="2800">
              <a:solidFill>
                <a:srgbClr val="FF0000"/>
              </a:solidFill>
              <a:latin typeface="黑体" pitchFamily="2" charset="-122"/>
              <a:ea typeface="黑体" pitchFamily="2" charset="-122"/>
              <a:sym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4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4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 bldLvl="0" animBg="1" autoUpdateAnimBg="0"/>
      <p:bldP spid="246788" grpId="0" bldLvl="0" animBg="1" autoUpdateAnimBg="0"/>
      <p:bldP spid="246789" grpId="0" bldLvl="0" animBg="1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398DB20-0A4A-430B-BCDE-1CE6804BDB72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87450" y="2984500"/>
            <a:ext cx="6580188" cy="17494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4000" i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多进制数字调制系统</a:t>
            </a:r>
            <a:br>
              <a:rPr lang="zh-CN" altLang="en-US" sz="4000" i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4000" i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的抗噪声性能</a:t>
            </a: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520700" y="1357313"/>
            <a:ext cx="23415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4000" b="1">
                <a:solidFill>
                  <a:srgbClr val="800080"/>
                </a:solidFill>
              </a:rPr>
              <a:t>§7.5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0BFAF9-7638-4FD0-A88F-A7322AD83F9B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30051" name="矩形 45"/>
          <p:cNvSpPr>
            <a:spLocks/>
          </p:cNvSpPr>
          <p:nvPr/>
        </p:nvSpPr>
        <p:spPr bwMode="auto">
          <a:xfrm>
            <a:off x="5786438" y="1571625"/>
            <a:ext cx="3071812" cy="2428875"/>
          </a:xfrm>
          <a:prstGeom prst="rect">
            <a:avLst/>
          </a:prstGeom>
          <a:solidFill>
            <a:srgbClr val="F2F2F2"/>
          </a:solidFill>
          <a:ln w="9525">
            <a:solidFill>
              <a:srgbClr val="D8D8D8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endParaRPr lang="zh-CN" altLang="en-US" sz="1800">
              <a:solidFill>
                <a:srgbClr val="080808"/>
              </a:solidFill>
            </a:endParaRPr>
          </a:p>
        </p:txBody>
      </p:sp>
      <p:sp>
        <p:nvSpPr>
          <p:cNvPr id="130052" name="Rectangle 7"/>
          <p:cNvSpPr>
            <a:spLocks noChangeArrowheads="1"/>
          </p:cNvSpPr>
          <p:nvPr/>
        </p:nvSpPr>
        <p:spPr bwMode="auto">
          <a:xfrm>
            <a:off x="571500" y="500063"/>
            <a:ext cx="640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抑制载波</a:t>
            </a:r>
            <a:r>
              <a:rPr lang="en-US" altLang="zh-CN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MASK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-</a:t>
            </a:r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相干解调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: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  <p:pic>
        <p:nvPicPr>
          <p:cNvPr id="130053" name="Object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357313"/>
            <a:ext cx="43132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4" name="矩形 6"/>
          <p:cNvSpPr>
            <a:spLocks noChangeArrowheads="1"/>
          </p:cNvSpPr>
          <p:nvPr/>
        </p:nvSpPr>
        <p:spPr bwMode="auto">
          <a:xfrm>
            <a:off x="5857875" y="4572000"/>
            <a:ext cx="2000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 i="1">
                <a:solidFill>
                  <a:srgbClr val="080808"/>
                </a:solidFill>
              </a:rPr>
              <a:t>M</a:t>
            </a:r>
            <a:r>
              <a:rPr lang="en-US" altLang="zh-CN" sz="2400" b="1">
                <a:solidFill>
                  <a:srgbClr val="080808"/>
                </a:solidFill>
              </a:rPr>
              <a:t> = 2</a:t>
            </a:r>
            <a:r>
              <a:rPr lang="zh-CN" altLang="en-US" sz="2400" b="1">
                <a:solidFill>
                  <a:srgbClr val="080808"/>
                </a:solidFill>
              </a:rPr>
              <a:t>时</a:t>
            </a:r>
            <a:r>
              <a:rPr lang="en-US" altLang="zh-CN" sz="2400" b="1">
                <a:solidFill>
                  <a:srgbClr val="080808"/>
                </a:solidFill>
              </a:rPr>
              <a:t>:</a:t>
            </a:r>
            <a:endParaRPr lang="zh-CN" altLang="en-US" sz="2400" b="1">
              <a:solidFill>
                <a:srgbClr val="080808"/>
              </a:solidFill>
            </a:endParaRPr>
          </a:p>
        </p:txBody>
      </p:sp>
      <p:pic>
        <p:nvPicPr>
          <p:cNvPr id="130055" name="Object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5143500"/>
            <a:ext cx="2286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0056" name="Group 7"/>
          <p:cNvGrpSpPr>
            <a:grpSpLocks/>
          </p:cNvGrpSpPr>
          <p:nvPr/>
        </p:nvGrpSpPr>
        <p:grpSpPr bwMode="auto">
          <a:xfrm>
            <a:off x="836613" y="2393950"/>
            <a:ext cx="4240212" cy="3898900"/>
            <a:chOff x="0" y="0"/>
            <a:chExt cx="6661" cy="5364"/>
          </a:xfrm>
        </p:grpSpPr>
        <p:grpSp>
          <p:nvGrpSpPr>
            <p:cNvPr id="130065" name="Group 8"/>
            <p:cNvGrpSpPr>
              <a:grpSpLocks/>
            </p:cNvGrpSpPr>
            <p:nvPr/>
          </p:nvGrpSpPr>
          <p:grpSpPr bwMode="auto">
            <a:xfrm>
              <a:off x="0" y="0"/>
              <a:ext cx="6661" cy="4935"/>
              <a:chOff x="0" y="0"/>
              <a:chExt cx="4965" cy="6345"/>
            </a:xfrm>
          </p:grpSpPr>
          <p:pic>
            <p:nvPicPr>
              <p:cNvPr id="130068" name="Picture 8" descr="MASK误码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65" cy="6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069" name="Line 9"/>
              <p:cNvSpPr>
                <a:spLocks noChangeShapeType="1"/>
              </p:cNvSpPr>
              <p:nvPr/>
            </p:nvSpPr>
            <p:spPr bwMode="auto">
              <a:xfrm flipH="1" flipV="1">
                <a:off x="1276" y="147"/>
                <a:ext cx="14" cy="5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30070" name="Line 10"/>
              <p:cNvSpPr>
                <a:spLocks noChangeShapeType="1"/>
              </p:cNvSpPr>
              <p:nvPr/>
            </p:nvSpPr>
            <p:spPr bwMode="auto">
              <a:xfrm flipH="1" flipV="1">
                <a:off x="1874" y="162"/>
                <a:ext cx="14" cy="57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 flipH="1" flipV="1">
                <a:off x="2476" y="162"/>
                <a:ext cx="14" cy="5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 flipV="1">
                <a:off x="3076" y="162"/>
                <a:ext cx="14" cy="57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30073" name="Line 13"/>
              <p:cNvSpPr>
                <a:spLocks noChangeShapeType="1"/>
              </p:cNvSpPr>
              <p:nvPr/>
            </p:nvSpPr>
            <p:spPr bwMode="auto">
              <a:xfrm flipH="1" flipV="1">
                <a:off x="3676" y="132"/>
                <a:ext cx="14" cy="58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30074" name="Line 14"/>
              <p:cNvSpPr>
                <a:spLocks noChangeShapeType="1"/>
              </p:cNvSpPr>
              <p:nvPr/>
            </p:nvSpPr>
            <p:spPr bwMode="auto">
              <a:xfrm flipH="1" flipV="1">
                <a:off x="4276" y="147"/>
                <a:ext cx="14" cy="58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10800000"/>
              <a:lstStyle/>
              <a:p>
                <a:endParaRPr lang="zh-CN" altLang="en-US"/>
              </a:p>
            </p:txBody>
          </p:sp>
        </p:grpSp>
        <p:sp>
          <p:nvSpPr>
            <p:cNvPr id="130066" name="Text Box 15"/>
            <p:cNvSpPr>
              <a:spLocks noChangeArrowheads="1"/>
            </p:cNvSpPr>
            <p:nvPr/>
          </p:nvSpPr>
          <p:spPr bwMode="auto">
            <a:xfrm>
              <a:off x="90" y="2049"/>
              <a:ext cx="586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20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P</a:t>
              </a:r>
              <a:r>
                <a:rPr lang="en-US" altLang="zh-CN" sz="2000" i="1" baseline="-25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e</a:t>
              </a:r>
              <a:endParaRPr lang="en-US" altLang="zh-CN" sz="3600">
                <a:solidFill>
                  <a:srgbClr val="080808"/>
                </a:solidFill>
              </a:endParaRPr>
            </a:p>
          </p:txBody>
        </p:sp>
        <p:sp>
          <p:nvSpPr>
            <p:cNvPr id="130067" name="Text Box 16"/>
            <p:cNvSpPr>
              <a:spLocks noChangeArrowheads="1"/>
            </p:cNvSpPr>
            <p:nvPr/>
          </p:nvSpPr>
          <p:spPr bwMode="auto">
            <a:xfrm>
              <a:off x="3570" y="4809"/>
              <a:ext cx="1200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20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r</a:t>
              </a:r>
              <a:r>
                <a:rPr lang="en-US" altLang="zh-CN" sz="2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 (dB)</a:t>
              </a:r>
              <a:endParaRPr lang="en-US" altLang="zh-CN" sz="3600">
                <a:solidFill>
                  <a:srgbClr val="080808"/>
                </a:solidFill>
              </a:endParaRPr>
            </a:p>
          </p:txBody>
        </p:sp>
      </p:grpSp>
      <p:sp>
        <p:nvSpPr>
          <p:cNvPr id="130057" name="矩形 36"/>
          <p:cNvSpPr>
            <a:spLocks noChangeArrowheads="1"/>
          </p:cNvSpPr>
          <p:nvPr/>
        </p:nvSpPr>
        <p:spPr bwMode="auto">
          <a:xfrm>
            <a:off x="6215063" y="2252663"/>
            <a:ext cx="2643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输入信噪功率比</a:t>
            </a:r>
            <a:r>
              <a:rPr lang="en-US" altLang="zh-CN" sz="2400" b="1">
                <a:solidFill>
                  <a:srgbClr val="080808"/>
                </a:solidFill>
              </a:rPr>
              <a:t>   </a:t>
            </a:r>
            <a:endParaRPr lang="zh-CN" altLang="en-US" sz="2400" b="1">
              <a:solidFill>
                <a:srgbClr val="080808"/>
              </a:solidFill>
            </a:endParaRPr>
          </a:p>
        </p:txBody>
      </p:sp>
      <p:grpSp>
        <p:nvGrpSpPr>
          <p:cNvPr id="130058" name="Group 19"/>
          <p:cNvGrpSpPr>
            <a:grpSpLocks/>
          </p:cNvGrpSpPr>
          <p:nvPr/>
        </p:nvGrpSpPr>
        <p:grpSpPr bwMode="auto">
          <a:xfrm>
            <a:off x="5962650" y="3357563"/>
            <a:ext cx="1966913" cy="544512"/>
            <a:chOff x="0" y="0"/>
            <a:chExt cx="1966926" cy="544813"/>
          </a:xfrm>
        </p:grpSpPr>
        <p:pic>
          <p:nvPicPr>
            <p:cNvPr id="130063" name="Object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8790" cy="5448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64" name="矩形 40"/>
            <p:cNvSpPr>
              <a:spLocks noChangeArrowheads="1"/>
            </p:cNvSpPr>
            <p:nvPr/>
          </p:nvSpPr>
          <p:spPr bwMode="auto">
            <a:xfrm>
              <a:off x="357190" y="0"/>
              <a:ext cx="16097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2400" b="1">
                  <a:solidFill>
                    <a:srgbClr val="080808"/>
                  </a:solidFill>
                </a:rPr>
                <a:t>- </a:t>
              </a:r>
              <a:r>
                <a:rPr lang="zh-CN" altLang="en-US" sz="2400" b="1">
                  <a:solidFill>
                    <a:srgbClr val="080808"/>
                  </a:solidFill>
                </a:rPr>
                <a:t>噪声功率</a:t>
              </a:r>
              <a:endParaRPr lang="en-US" altLang="zh-CN" sz="2400" b="1">
                <a:solidFill>
                  <a:srgbClr val="080808"/>
                </a:solidFill>
              </a:endParaRPr>
            </a:p>
          </p:txBody>
        </p:sp>
      </p:grpSp>
      <p:sp>
        <p:nvSpPr>
          <p:cNvPr id="130059" name="矩形 41"/>
          <p:cNvSpPr>
            <a:spLocks noChangeArrowheads="1"/>
          </p:cNvSpPr>
          <p:nvPr/>
        </p:nvSpPr>
        <p:spPr bwMode="auto">
          <a:xfrm>
            <a:off x="5929313" y="2786063"/>
            <a:ext cx="3000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 i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P</a:t>
            </a:r>
            <a:r>
              <a:rPr lang="en-US" altLang="zh-CN" sz="2400" b="1" i="1" baseline="-25000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s </a:t>
            </a:r>
            <a:r>
              <a:rPr lang="en-US" altLang="zh-CN" sz="2400" b="1" i="1" baseline="-25000">
                <a:solidFill>
                  <a:srgbClr val="080808"/>
                </a:solidFill>
              </a:rPr>
              <a:t> </a:t>
            </a:r>
            <a:r>
              <a:rPr lang="en-US" altLang="zh-CN" sz="2400" b="1">
                <a:solidFill>
                  <a:srgbClr val="080808"/>
                </a:solidFill>
              </a:rPr>
              <a:t>- </a:t>
            </a:r>
            <a:r>
              <a:rPr lang="zh-CN" altLang="en-US" sz="2400" b="1">
                <a:solidFill>
                  <a:srgbClr val="080808"/>
                </a:solidFill>
              </a:rPr>
              <a:t>信号码元功率</a:t>
            </a:r>
            <a:endParaRPr lang="en-US" altLang="zh-CN" sz="2400" b="1">
              <a:solidFill>
                <a:srgbClr val="080808"/>
              </a:solidFill>
            </a:endParaRPr>
          </a:p>
        </p:txBody>
      </p:sp>
      <p:grpSp>
        <p:nvGrpSpPr>
          <p:cNvPr id="130060" name="Group 23"/>
          <p:cNvGrpSpPr>
            <a:grpSpLocks/>
          </p:cNvGrpSpPr>
          <p:nvPr/>
        </p:nvGrpSpPr>
        <p:grpSpPr bwMode="auto">
          <a:xfrm>
            <a:off x="5986463" y="1714500"/>
            <a:ext cx="2657475" cy="479425"/>
            <a:chOff x="0" y="0"/>
            <a:chExt cx="2657678" cy="479890"/>
          </a:xfrm>
        </p:grpSpPr>
        <p:pic>
          <p:nvPicPr>
            <p:cNvPr id="130061" name="Object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5884" cy="479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62" name="矩形 42"/>
            <p:cNvSpPr>
              <a:spLocks noChangeArrowheads="1"/>
            </p:cNvSpPr>
            <p:nvPr/>
          </p:nvSpPr>
          <p:spPr bwMode="auto">
            <a:xfrm>
              <a:off x="1357322" y="0"/>
              <a:ext cx="13003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2400" b="1">
                  <a:solidFill>
                    <a:srgbClr val="080808"/>
                  </a:solidFill>
                </a:rPr>
                <a:t>- </a:t>
              </a:r>
              <a:r>
                <a:rPr lang="zh-CN" altLang="en-US" sz="2400" b="1">
                  <a:solidFill>
                    <a:srgbClr val="080808"/>
                  </a:solidFill>
                </a:rPr>
                <a:t>解调器</a:t>
              </a:r>
              <a:endParaRPr lang="zh-CN" altLang="en-US" sz="1800">
                <a:solidFill>
                  <a:srgbClr val="08080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8384D47-471F-43C0-AAF9-0AF0AE32C85A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125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31075" name="Rectangle 7"/>
          <p:cNvSpPr>
            <a:spLocks noChangeArrowheads="1"/>
          </p:cNvSpPr>
          <p:nvPr/>
        </p:nvSpPr>
        <p:spPr bwMode="auto">
          <a:xfrm>
            <a:off x="571500" y="500063"/>
            <a:ext cx="640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</a:t>
            </a:r>
            <a:r>
              <a:rPr lang="en-US" altLang="zh-CN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MFSK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–</a:t>
            </a:r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非相干解调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: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  <p:pic>
        <p:nvPicPr>
          <p:cNvPr id="131076" name="Object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739900"/>
            <a:ext cx="22860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077" name="Group 4"/>
          <p:cNvGrpSpPr>
            <a:grpSpLocks/>
          </p:cNvGrpSpPr>
          <p:nvPr/>
        </p:nvGrpSpPr>
        <p:grpSpPr bwMode="auto">
          <a:xfrm>
            <a:off x="4786313" y="1428750"/>
            <a:ext cx="4000500" cy="4500563"/>
            <a:chOff x="0" y="0"/>
            <a:chExt cx="4770" cy="6511"/>
          </a:xfrm>
        </p:grpSpPr>
        <p:sp>
          <p:nvSpPr>
            <p:cNvPr id="131080" name="Text Box 7"/>
            <p:cNvSpPr>
              <a:spLocks noChangeArrowheads="1"/>
            </p:cNvSpPr>
            <p:nvPr/>
          </p:nvSpPr>
          <p:spPr bwMode="auto">
            <a:xfrm>
              <a:off x="958" y="6076"/>
              <a:ext cx="3330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(</a:t>
              </a:r>
              <a:r>
                <a:rPr lang="en-US" altLang="zh-CN" sz="16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a</a:t>
              </a: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) </a:t>
              </a:r>
              <a:r>
                <a:rPr lang="zh-CN" altLang="en-US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非相干解调</a:t>
              </a:r>
              <a:endParaRPr lang="zh-CN" altLang="en-US" sz="2800">
                <a:solidFill>
                  <a:srgbClr val="080808"/>
                </a:solidFill>
              </a:endParaRPr>
            </a:p>
          </p:txBody>
        </p:sp>
        <p:grpSp>
          <p:nvGrpSpPr>
            <p:cNvPr id="131081" name="Group 6"/>
            <p:cNvGrpSpPr>
              <a:grpSpLocks/>
            </p:cNvGrpSpPr>
            <p:nvPr/>
          </p:nvGrpSpPr>
          <p:grpSpPr bwMode="auto">
            <a:xfrm>
              <a:off x="0" y="0"/>
              <a:ext cx="4770" cy="5862"/>
              <a:chOff x="0" y="0"/>
              <a:chExt cx="4770" cy="5817"/>
            </a:xfrm>
          </p:grpSpPr>
          <p:pic>
            <p:nvPicPr>
              <p:cNvPr id="131082" name="Picture 9" descr="非相干正交MFSK误码率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" y="0"/>
                <a:ext cx="4562" cy="5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1083" name="Text Box 10"/>
              <p:cNvSpPr>
                <a:spLocks noChangeArrowheads="1"/>
              </p:cNvSpPr>
              <p:nvPr/>
            </p:nvSpPr>
            <p:spPr bwMode="auto">
              <a:xfrm>
                <a:off x="2428" y="5367"/>
                <a:ext cx="554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0000FF"/>
                  </a:buClr>
                  <a:buFont typeface="Wingdings" pitchFamily="2" charset="2"/>
                  <a:buChar char="u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3399"/>
                  </a:buClr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FFCC00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r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 typeface="Arial" charset="0"/>
                  <a:buNone/>
                </a:pPr>
                <a:r>
                  <a:rPr lang="en-US" altLang="zh-CN" sz="2000" i="1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r</a:t>
                </a:r>
                <a:r>
                  <a:rPr lang="en-US" altLang="zh-CN" sz="2000" i="1" baseline="-25000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b</a:t>
                </a:r>
                <a:endParaRPr lang="en-US" altLang="zh-CN" sz="3600">
                  <a:solidFill>
                    <a:srgbClr val="080808"/>
                  </a:solidFill>
                </a:endParaRPr>
              </a:p>
            </p:txBody>
          </p:sp>
          <p:sp>
            <p:nvSpPr>
              <p:cNvPr id="131084" name="Text Box 11"/>
              <p:cNvSpPr>
                <a:spLocks noChangeArrowheads="1"/>
              </p:cNvSpPr>
              <p:nvPr/>
            </p:nvSpPr>
            <p:spPr bwMode="auto">
              <a:xfrm>
                <a:off x="0" y="2352"/>
                <a:ext cx="554" cy="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0000FF"/>
                  </a:buClr>
                  <a:buFont typeface="Wingdings" pitchFamily="2" charset="2"/>
                  <a:buChar char="u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3399"/>
                  </a:buClr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FFCC00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r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 typeface="Arial" charset="0"/>
                  <a:buNone/>
                </a:pPr>
                <a:r>
                  <a:rPr lang="en-US" altLang="zh-CN" sz="2000" i="1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P</a:t>
                </a:r>
                <a:r>
                  <a:rPr lang="en-US" altLang="zh-CN" sz="2000" i="1" baseline="-25000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e</a:t>
                </a:r>
                <a:endParaRPr lang="en-US" altLang="zh-CN" sz="3600">
                  <a:solidFill>
                    <a:srgbClr val="080808"/>
                  </a:solidFill>
                </a:endParaRPr>
              </a:p>
            </p:txBody>
          </p:sp>
        </p:grpSp>
      </p:grpSp>
      <p:pic>
        <p:nvPicPr>
          <p:cNvPr id="131078" name="Object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5000625"/>
            <a:ext cx="196373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9" name="矩形 34"/>
          <p:cNvSpPr>
            <a:spLocks noChangeArrowheads="1"/>
          </p:cNvSpPr>
          <p:nvPr/>
        </p:nvSpPr>
        <p:spPr bwMode="auto">
          <a:xfrm>
            <a:off x="1430338" y="5643563"/>
            <a:ext cx="3570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——</a:t>
            </a:r>
            <a:r>
              <a:rPr lang="zh-CN" altLang="en-US" sz="2400" b="1">
                <a:solidFill>
                  <a:srgbClr val="080808"/>
                </a:solidFill>
              </a:rPr>
              <a:t>每比特的信噪功率比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277E5D6-FE82-4B7A-9683-4C0CDF277208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32099" name="Object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28750"/>
            <a:ext cx="33242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7"/>
          <p:cNvSpPr>
            <a:spLocks noChangeArrowheads="1"/>
          </p:cNvSpPr>
          <p:nvPr/>
        </p:nvSpPr>
        <p:spPr bwMode="auto">
          <a:xfrm>
            <a:off x="571500" y="500063"/>
            <a:ext cx="640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</a:t>
            </a:r>
            <a:r>
              <a:rPr lang="en-US" altLang="zh-CN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MFSK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–</a:t>
            </a:r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相干解调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: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  <p:grpSp>
        <p:nvGrpSpPr>
          <p:cNvPr id="132101" name="Group 4"/>
          <p:cNvGrpSpPr>
            <a:grpSpLocks/>
          </p:cNvGrpSpPr>
          <p:nvPr/>
        </p:nvGrpSpPr>
        <p:grpSpPr bwMode="auto">
          <a:xfrm>
            <a:off x="4429125" y="1000125"/>
            <a:ext cx="4714875" cy="5500688"/>
            <a:chOff x="0" y="0"/>
            <a:chExt cx="2693" cy="3004"/>
          </a:xfrm>
        </p:grpSpPr>
        <p:sp>
          <p:nvSpPr>
            <p:cNvPr id="132104" name="Text Box 13"/>
            <p:cNvSpPr>
              <a:spLocks noChangeArrowheads="1"/>
            </p:cNvSpPr>
            <p:nvPr/>
          </p:nvSpPr>
          <p:spPr bwMode="auto">
            <a:xfrm>
              <a:off x="737" y="2807"/>
              <a:ext cx="1656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(</a:t>
              </a:r>
              <a:r>
                <a:rPr lang="en-US" altLang="zh-CN" sz="16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b</a:t>
              </a: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) </a:t>
              </a:r>
              <a:r>
                <a:rPr lang="zh-CN" altLang="en-US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相干解调</a:t>
              </a:r>
            </a:p>
            <a:p>
              <a:pPr>
                <a:spcBef>
                  <a:spcPct val="0"/>
                </a:spcBef>
                <a:buClrTx/>
                <a:buFont typeface="Arial" charset="0"/>
                <a:buNone/>
              </a:pPr>
              <a:endParaRPr lang="zh-CN" altLang="en-US" sz="2800">
                <a:solidFill>
                  <a:srgbClr val="080808"/>
                </a:solidFill>
              </a:endParaRPr>
            </a:p>
          </p:txBody>
        </p:sp>
        <p:grpSp>
          <p:nvGrpSpPr>
            <p:cNvPr id="132105" name="Group 6"/>
            <p:cNvGrpSpPr>
              <a:grpSpLocks/>
            </p:cNvGrpSpPr>
            <p:nvPr/>
          </p:nvGrpSpPr>
          <p:grpSpPr bwMode="auto">
            <a:xfrm>
              <a:off x="0" y="0"/>
              <a:ext cx="2693" cy="2775"/>
              <a:chOff x="0" y="0"/>
              <a:chExt cx="4804" cy="5904"/>
            </a:xfrm>
          </p:grpSpPr>
          <p:pic>
            <p:nvPicPr>
              <p:cNvPr id="132106" name="Picture 15" descr="相干正交信号误码率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" y="0"/>
                <a:ext cx="4522" cy="5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107" name="Text Box 16"/>
              <p:cNvSpPr>
                <a:spLocks noChangeArrowheads="1"/>
              </p:cNvSpPr>
              <p:nvPr/>
            </p:nvSpPr>
            <p:spPr bwMode="auto">
              <a:xfrm>
                <a:off x="0" y="2424"/>
                <a:ext cx="554" cy="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0000FF"/>
                  </a:buClr>
                  <a:buFont typeface="Wingdings" pitchFamily="2" charset="2"/>
                  <a:buChar char="u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3399"/>
                  </a:buClr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FFCC00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r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 typeface="Arial" charset="0"/>
                  <a:buNone/>
                </a:pPr>
                <a:r>
                  <a:rPr lang="en-US" altLang="zh-CN" sz="1800" i="1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P</a:t>
                </a:r>
                <a:r>
                  <a:rPr lang="en-US" altLang="zh-CN" sz="1800" i="1" baseline="-25000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e</a:t>
                </a:r>
                <a:endParaRPr lang="en-US" altLang="zh-CN">
                  <a:solidFill>
                    <a:srgbClr val="080808"/>
                  </a:solidFill>
                </a:endParaRPr>
              </a:p>
            </p:txBody>
          </p:sp>
          <p:sp>
            <p:nvSpPr>
              <p:cNvPr id="132108" name="Text Box 17"/>
              <p:cNvSpPr>
                <a:spLocks noChangeArrowheads="1"/>
              </p:cNvSpPr>
              <p:nvPr/>
            </p:nvSpPr>
            <p:spPr bwMode="auto">
              <a:xfrm>
                <a:off x="2534" y="5454"/>
                <a:ext cx="554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0000FF"/>
                  </a:buClr>
                  <a:buFont typeface="Wingdings" pitchFamily="2" charset="2"/>
                  <a:buChar char="u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3399"/>
                  </a:buClr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FFCC00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r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itchFamily="2" charset="2"/>
                  <a:buChar char="ü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sym typeface="Arial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 typeface="Arial" charset="0"/>
                  <a:buNone/>
                </a:pPr>
                <a:r>
                  <a:rPr lang="en-US" altLang="zh-CN" sz="2000" i="1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r</a:t>
                </a:r>
                <a:r>
                  <a:rPr lang="en-US" altLang="zh-CN" sz="2000" i="1" baseline="-25000">
                    <a:solidFill>
                      <a:srgbClr val="080808"/>
                    </a:solidFill>
                    <a:latin typeface="Times New Roman" pitchFamily="18" charset="0"/>
                    <a:sym typeface="Times New Roman" pitchFamily="18" charset="0"/>
                  </a:rPr>
                  <a:t>b</a:t>
                </a:r>
                <a:endParaRPr lang="en-US" altLang="zh-CN" sz="360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132102" name="矩形 20"/>
          <p:cNvSpPr>
            <a:spLocks noChangeArrowheads="1"/>
          </p:cNvSpPr>
          <p:nvPr/>
        </p:nvSpPr>
        <p:spPr bwMode="auto">
          <a:xfrm>
            <a:off x="500063" y="2817813"/>
            <a:ext cx="407193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比较</a:t>
            </a:r>
            <a:r>
              <a:rPr lang="zh-CN" altLang="en-US" sz="2400" b="1">
                <a:solidFill>
                  <a:srgbClr val="0000CC"/>
                </a:solidFill>
              </a:rPr>
              <a:t>相干</a:t>
            </a:r>
            <a:r>
              <a:rPr lang="zh-CN" altLang="en-US" sz="2400" b="1">
                <a:solidFill>
                  <a:srgbClr val="080808"/>
                </a:solidFill>
              </a:rPr>
              <a:t>和</a:t>
            </a:r>
            <a:r>
              <a:rPr lang="zh-CN" altLang="en-US" sz="2400" b="1">
                <a:solidFill>
                  <a:srgbClr val="0000CC"/>
                </a:solidFill>
              </a:rPr>
              <a:t>非相干</a:t>
            </a:r>
            <a:r>
              <a:rPr lang="zh-CN" altLang="en-US" sz="2400" b="1">
                <a:solidFill>
                  <a:srgbClr val="080808"/>
                </a:solidFill>
              </a:rPr>
              <a:t>解调 的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误码率，当 </a:t>
            </a:r>
            <a:r>
              <a:rPr lang="en-US" altLang="zh-CN" sz="2400" b="1">
                <a:solidFill>
                  <a:srgbClr val="080808"/>
                </a:solidFill>
              </a:rPr>
              <a:t>log</a:t>
            </a:r>
            <a:r>
              <a:rPr lang="en-US" altLang="zh-CN" sz="1400" b="1">
                <a:solidFill>
                  <a:srgbClr val="080808"/>
                </a:solidFill>
              </a:rPr>
              <a:t>2</a:t>
            </a:r>
            <a:r>
              <a:rPr lang="en-US" altLang="zh-CN" sz="2400" b="1">
                <a:solidFill>
                  <a:srgbClr val="080808"/>
                </a:solidFill>
              </a:rPr>
              <a:t>M &gt; 7</a:t>
            </a:r>
            <a:r>
              <a:rPr lang="zh-CN" altLang="en-US" sz="2400" b="1">
                <a:solidFill>
                  <a:srgbClr val="080808"/>
                </a:solidFill>
              </a:rPr>
              <a:t>时，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误码率的上界都可表示为：</a:t>
            </a:r>
            <a:endParaRPr lang="zh-CN" altLang="en-US" sz="1800"/>
          </a:p>
        </p:txBody>
      </p:sp>
      <p:pic>
        <p:nvPicPr>
          <p:cNvPr id="13210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714875"/>
            <a:ext cx="304641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B4F450-CDDF-4640-8225-EF629C900D81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33123" name="灯片编号占位符 5"/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784822C-1793-44DC-AA77-AECD2E6AD22F}" type="slidenum">
              <a:rPr lang="en-US" altLang="zh-CN" sz="1400">
                <a:solidFill>
                  <a:srgbClr val="000000"/>
                </a:solidFill>
                <a:latin typeface="Tahoma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zh-CN" sz="1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11188" y="1223963"/>
            <a:ext cx="7966075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>
                <a:srgbClr val="FF0000"/>
              </a:buClr>
              <a:defRPr/>
            </a:pPr>
            <a:r>
              <a:rPr lang="en-US" altLang="zh-CN" sz="24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QPSK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系统的性能</a:t>
            </a:r>
          </a:p>
          <a:p>
            <a:pPr lvl="2">
              <a:buClr>
                <a:srgbClr val="3333CC"/>
              </a:buClr>
              <a:defRPr/>
            </a:pPr>
            <a:r>
              <a:rPr lang="zh-CN" altLang="en-US" sz="2500" b="1" kern="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噪声容限 </a:t>
            </a: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FF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2">
              <a:buClr>
                <a:srgbClr val="3333CC"/>
              </a:buClr>
              <a:defRPr/>
            </a:pPr>
            <a:r>
              <a:rPr lang="zh-CN" altLang="en-US" sz="2500" b="1" kern="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误码率</a:t>
            </a:r>
            <a:r>
              <a:rPr lang="zh-CN" altLang="en-US" sz="25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：设</a:t>
            </a:r>
            <a:r>
              <a:rPr lang="en-US" altLang="zh-CN" sz="2500" b="1" i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f</a:t>
            </a:r>
            <a:r>
              <a:rPr lang="en-US" altLang="zh-CN" sz="25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(</a:t>
            </a:r>
            <a:r>
              <a:rPr lang="en-US" altLang="zh-CN" sz="2500" b="1" i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  <a:sym typeface="Symbol" pitchFamily="18" charset="2"/>
              </a:rPr>
              <a:t></a:t>
            </a:r>
            <a:r>
              <a:rPr lang="en-US" altLang="zh-CN" sz="25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)</a:t>
            </a:r>
            <a:r>
              <a:rPr lang="zh-CN" altLang="en-US" sz="25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为接收矢量（包括信号和噪声）相位的概率密度，则发生错误的概率等于</a:t>
            </a: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3">
              <a:buClr>
                <a:srgbClr val="FFCF01"/>
              </a:buClr>
              <a:defRPr/>
            </a:pPr>
            <a:endParaRPr lang="zh-CN" altLang="en-US" sz="2400" b="1" kern="0" dirty="0" smtClean="0">
              <a:solidFill>
                <a:srgbClr val="000000"/>
              </a:solidFill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lvl="3">
              <a:buClr>
                <a:srgbClr val="FFCF01"/>
              </a:buClr>
              <a:buFont typeface="Wingdings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	</a:t>
            </a:r>
          </a:p>
        </p:txBody>
      </p:sp>
      <p:grpSp>
        <p:nvGrpSpPr>
          <p:cNvPr id="133125" name="Group 5"/>
          <p:cNvGrpSpPr>
            <a:grpSpLocks/>
          </p:cNvGrpSpPr>
          <p:nvPr/>
        </p:nvGrpSpPr>
        <p:grpSpPr bwMode="auto">
          <a:xfrm>
            <a:off x="4346575" y="1538288"/>
            <a:ext cx="2714625" cy="2365375"/>
            <a:chOff x="6632" y="9285"/>
            <a:chExt cx="2906" cy="2739"/>
          </a:xfrm>
        </p:grpSpPr>
        <p:sp>
          <p:nvSpPr>
            <p:cNvPr id="24" name="AutoShape 6" descr="宽下对角线"/>
            <p:cNvSpPr>
              <a:spLocks noChangeArrowheads="1"/>
            </p:cNvSpPr>
            <p:nvPr/>
          </p:nvSpPr>
          <p:spPr bwMode="auto">
            <a:xfrm>
              <a:off x="7988" y="9816"/>
              <a:ext cx="936" cy="827"/>
            </a:xfrm>
            <a:prstGeom prst="rtTriangle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3129" name="Group 7"/>
            <p:cNvGrpSpPr>
              <a:grpSpLocks/>
            </p:cNvGrpSpPr>
            <p:nvPr/>
          </p:nvGrpSpPr>
          <p:grpSpPr bwMode="auto">
            <a:xfrm>
              <a:off x="6632" y="9315"/>
              <a:ext cx="2710" cy="2709"/>
              <a:chOff x="6691" y="10843"/>
              <a:chExt cx="2710" cy="2709"/>
            </a:xfrm>
          </p:grpSpPr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 rot="18918480" flipV="1">
                <a:off x="6691" y="12173"/>
                <a:ext cx="2712" cy="1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 rot="2718480" flipH="1">
                <a:off x="6716" y="12189"/>
                <a:ext cx="2711" cy="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3130" name="Group 10"/>
            <p:cNvGrpSpPr>
              <a:grpSpLocks/>
            </p:cNvGrpSpPr>
            <p:nvPr/>
          </p:nvGrpSpPr>
          <p:grpSpPr bwMode="auto">
            <a:xfrm>
              <a:off x="6809" y="9512"/>
              <a:ext cx="2566" cy="2205"/>
              <a:chOff x="6809" y="9512"/>
              <a:chExt cx="2566" cy="2205"/>
            </a:xfrm>
          </p:grpSpPr>
          <p:sp>
            <p:nvSpPr>
              <p:cNvPr id="31" name="Text Box 11"/>
              <p:cNvSpPr txBox="1">
                <a:spLocks noChangeArrowheads="1"/>
              </p:cNvSpPr>
              <p:nvPr/>
            </p:nvSpPr>
            <p:spPr bwMode="auto">
              <a:xfrm>
                <a:off x="7155" y="9506"/>
                <a:ext cx="556" cy="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>
                    <a:solidFill>
                      <a:sysClr val="windowText" lastClr="000000"/>
                    </a:solidFill>
                    <a:latin typeface="Times New Roman" pitchFamily="18" charset="0"/>
                  </a:rPr>
                  <a:t>01</a:t>
                </a:r>
                <a:endParaRPr lang="en-US" altLang="zh-CN" sz="3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Text Box 12"/>
              <p:cNvSpPr txBox="1">
                <a:spLocks noChangeArrowheads="1"/>
              </p:cNvSpPr>
              <p:nvPr/>
            </p:nvSpPr>
            <p:spPr bwMode="auto">
              <a:xfrm>
                <a:off x="8819" y="9662"/>
                <a:ext cx="556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>
                    <a:solidFill>
                      <a:sysClr val="windowText" lastClr="000000"/>
                    </a:solidFill>
                    <a:latin typeface="Times New Roman" pitchFamily="18" charset="0"/>
                  </a:rPr>
                  <a:t>11</a:t>
                </a:r>
                <a:endParaRPr lang="en-US" altLang="zh-CN" sz="3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Text Box 13"/>
              <p:cNvSpPr txBox="1">
                <a:spLocks noChangeArrowheads="1"/>
              </p:cNvSpPr>
              <p:nvPr/>
            </p:nvSpPr>
            <p:spPr bwMode="auto">
              <a:xfrm>
                <a:off x="6809" y="11057"/>
                <a:ext cx="556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>
                    <a:solidFill>
                      <a:sysClr val="windowText" lastClr="000000"/>
                    </a:solidFill>
                    <a:latin typeface="Times New Roman" pitchFamily="18" charset="0"/>
                  </a:rPr>
                  <a:t>00</a:t>
                </a:r>
                <a:endParaRPr lang="en-US" altLang="zh-CN" sz="3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Text Box 14"/>
              <p:cNvSpPr txBox="1">
                <a:spLocks noChangeArrowheads="1"/>
              </p:cNvSpPr>
              <p:nvPr/>
            </p:nvSpPr>
            <p:spPr bwMode="auto">
              <a:xfrm>
                <a:off x="8384" y="11327"/>
                <a:ext cx="557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>
                    <a:solidFill>
                      <a:sysClr val="windowText" lastClr="000000"/>
                    </a:solidFill>
                    <a:latin typeface="Times New Roman" pitchFamily="18" charset="0"/>
                  </a:rPr>
                  <a:t>10</a:t>
                </a:r>
                <a:endParaRPr lang="en-US" altLang="zh-CN" sz="32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 rot="10800000">
              <a:off x="7976" y="10653"/>
              <a:ext cx="10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 rot="16200000" flipH="1">
              <a:off x="7488" y="10152"/>
              <a:ext cx="991" cy="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7709" y="9285"/>
              <a:ext cx="748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kern="0">
                  <a:solidFill>
                    <a:sysClr val="windowText" lastClr="000000"/>
                  </a:solidFill>
                  <a:latin typeface="Times New Roman" pitchFamily="18" charset="0"/>
                </a:rPr>
                <a:t>90</a:t>
              </a:r>
              <a:r>
                <a:rPr lang="en-US" altLang="zh-CN" kern="0">
                  <a:solidFill>
                    <a:sysClr val="windowText" lastClr="000000"/>
                  </a:solidFill>
                  <a:latin typeface="Times New Roman" pitchFamily="18" charset="0"/>
                  <a:sym typeface="Symbol" pitchFamily="18" charset="2"/>
                </a:rPr>
                <a:t></a:t>
              </a:r>
              <a:endParaRPr lang="en-US" altLang="zh-CN" sz="3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8894" y="10454"/>
              <a:ext cx="644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kern="0">
                  <a:solidFill>
                    <a:sysClr val="windowText" lastClr="000000"/>
                  </a:solidFill>
                  <a:latin typeface="Times New Roman" pitchFamily="18" charset="0"/>
                </a:rPr>
                <a:t>0</a:t>
              </a:r>
              <a:r>
                <a:rPr lang="en-US" altLang="zh-CN" kern="0">
                  <a:solidFill>
                    <a:sysClr val="windowText" lastClr="000000"/>
                  </a:solidFill>
                  <a:latin typeface="Times New Roman" pitchFamily="18" charset="0"/>
                  <a:sym typeface="Symbol" pitchFamily="18" charset="2"/>
                </a:rPr>
                <a:t></a:t>
              </a:r>
              <a:endParaRPr lang="en-US" altLang="zh-CN" sz="3200" kern="0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133126" name="Object 21"/>
          <p:cNvGraphicFramePr>
            <a:graphicFrameLocks noChangeAspect="1"/>
          </p:cNvGraphicFramePr>
          <p:nvPr/>
        </p:nvGraphicFramePr>
        <p:xfrm>
          <a:off x="2659063" y="5364163"/>
          <a:ext cx="23415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2" name="公式" r:id="rId3" imgW="1295400" imgH="330200" progId="Equation.3">
                  <p:embed/>
                </p:oleObj>
              </mc:Choice>
              <mc:Fallback>
                <p:oleObj name="公式" r:id="rId3" imgW="1295400" imgH="330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5364163"/>
                        <a:ext cx="2341562" cy="6032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7" name="Rectangle 25"/>
          <p:cNvSpPr>
            <a:spLocks noChangeArrowheads="1"/>
          </p:cNvSpPr>
          <p:nvPr/>
        </p:nvSpPr>
        <p:spPr bwMode="auto">
          <a:xfrm>
            <a:off x="692150" y="342900"/>
            <a:ext cx="5010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MPSK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系统的抗噪声性能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8B32B02-DAE4-46F8-B199-B47955BA800B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128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34147" name="Rectangle 7"/>
          <p:cNvSpPr>
            <a:spLocks noChangeArrowheads="1"/>
          </p:cNvSpPr>
          <p:nvPr/>
        </p:nvSpPr>
        <p:spPr bwMode="auto">
          <a:xfrm>
            <a:off x="785813" y="571500"/>
            <a:ext cx="6408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MPSK(M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≥ 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4) </a:t>
            </a:r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相干解调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: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  <p:pic>
        <p:nvPicPr>
          <p:cNvPr id="134148" name="Object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30241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Rectangle 13"/>
          <p:cNvSpPr>
            <a:spLocks noChangeArrowheads="1"/>
          </p:cNvSpPr>
          <p:nvPr/>
        </p:nvSpPr>
        <p:spPr bwMode="auto">
          <a:xfrm>
            <a:off x="785813" y="3929063"/>
            <a:ext cx="6408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M</a:t>
            </a:r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D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PSK(M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≥ 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4) </a:t>
            </a:r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相干解调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: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  <p:pic>
        <p:nvPicPr>
          <p:cNvPr id="134150" name="Object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43438"/>
            <a:ext cx="3240088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1" name="矩形 5"/>
          <p:cNvSpPr>
            <a:spLocks noChangeArrowheads="1"/>
          </p:cNvSpPr>
          <p:nvPr/>
        </p:nvSpPr>
        <p:spPr bwMode="auto">
          <a:xfrm>
            <a:off x="1000125" y="2786063"/>
            <a:ext cx="6072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>
                <a:solidFill>
                  <a:srgbClr val="080808"/>
                </a:solidFill>
              </a:rPr>
              <a:t>OQPSK</a:t>
            </a:r>
            <a:r>
              <a:rPr lang="zh-CN" altLang="en-US" sz="2400">
                <a:solidFill>
                  <a:srgbClr val="080808"/>
                </a:solidFill>
              </a:rPr>
              <a:t>的抗噪声性能和</a:t>
            </a:r>
            <a:r>
              <a:rPr lang="en-US" altLang="zh-CN" sz="2400">
                <a:solidFill>
                  <a:srgbClr val="080808"/>
                </a:solidFill>
              </a:rPr>
              <a:t>QPSK</a:t>
            </a:r>
            <a:r>
              <a:rPr lang="zh-CN" altLang="en-US" sz="2400">
                <a:solidFill>
                  <a:srgbClr val="080808"/>
                </a:solidFill>
              </a:rPr>
              <a:t>完全一样。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6D360B-59A3-4D0B-A99C-F93AD26B2C60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129</a:t>
            </a:fld>
            <a:endParaRPr lang="en-US" altLang="zh-CN" sz="1400" smtClean="0">
              <a:latin typeface="Tahoma" pitchFamily="34" charset="0"/>
            </a:endParaRPr>
          </a:p>
        </p:txBody>
      </p:sp>
      <p:grpSp>
        <p:nvGrpSpPr>
          <p:cNvPr id="135171" name="Group 2"/>
          <p:cNvGrpSpPr>
            <a:grpSpLocks/>
          </p:cNvGrpSpPr>
          <p:nvPr/>
        </p:nvGrpSpPr>
        <p:grpSpPr bwMode="auto">
          <a:xfrm>
            <a:off x="357188" y="828675"/>
            <a:ext cx="3644900" cy="4959350"/>
            <a:chOff x="0" y="0"/>
            <a:chExt cx="2703" cy="3144"/>
          </a:xfrm>
        </p:grpSpPr>
        <p:pic>
          <p:nvPicPr>
            <p:cNvPr id="135178" name="Picture 5" descr="相干MPSK误码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0"/>
              <a:ext cx="2589" cy="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179" name="Text Box 7"/>
            <p:cNvSpPr>
              <a:spLocks noChangeArrowheads="1"/>
            </p:cNvSpPr>
            <p:nvPr/>
          </p:nvSpPr>
          <p:spPr bwMode="auto">
            <a:xfrm>
              <a:off x="0" y="1304"/>
              <a:ext cx="225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18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P</a:t>
              </a:r>
              <a:r>
                <a:rPr lang="en-US" altLang="zh-CN" sz="1800" i="1" baseline="-25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e</a:t>
              </a:r>
              <a:endParaRPr lang="en-US" altLang="zh-CN">
                <a:solidFill>
                  <a:srgbClr val="080808"/>
                </a:solidFill>
              </a:endParaRPr>
            </a:p>
          </p:txBody>
        </p:sp>
        <p:sp>
          <p:nvSpPr>
            <p:cNvPr id="135180" name="Text Box 8"/>
            <p:cNvSpPr>
              <a:spLocks noChangeArrowheads="1"/>
            </p:cNvSpPr>
            <p:nvPr/>
          </p:nvSpPr>
          <p:spPr bwMode="auto">
            <a:xfrm>
              <a:off x="1305" y="2977"/>
              <a:ext cx="513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16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r</a:t>
              </a:r>
              <a:r>
                <a:rPr lang="en-US" altLang="zh-CN" sz="1600" i="1" baseline="-25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b</a:t>
              </a:r>
              <a:r>
                <a:rPr lang="en-US" altLang="zh-CN" sz="1600" i="1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 </a:t>
              </a: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(dB</a:t>
              </a:r>
              <a:r>
                <a:rPr lang="en-US" altLang="zh-CN" sz="1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)</a:t>
              </a:r>
              <a:endParaRPr lang="en-US" altLang="zh-CN" sz="1800">
                <a:solidFill>
                  <a:srgbClr val="080808"/>
                </a:solidFill>
              </a:endParaRPr>
            </a:p>
          </p:txBody>
        </p:sp>
      </p:grpSp>
      <p:grpSp>
        <p:nvGrpSpPr>
          <p:cNvPr id="135172" name="Group 12"/>
          <p:cNvGrpSpPr>
            <a:grpSpLocks/>
          </p:cNvGrpSpPr>
          <p:nvPr/>
        </p:nvGrpSpPr>
        <p:grpSpPr bwMode="auto">
          <a:xfrm>
            <a:off x="4572000" y="828675"/>
            <a:ext cx="3924300" cy="4946650"/>
            <a:chOff x="2880" y="522"/>
            <a:chExt cx="2472" cy="3116"/>
          </a:xfrm>
        </p:grpSpPr>
        <p:pic>
          <p:nvPicPr>
            <p:cNvPr id="135175" name="Picture 11" descr="差分相干PSK误码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" y="522"/>
              <a:ext cx="2273" cy="2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176" name="Text Box 13"/>
            <p:cNvSpPr>
              <a:spLocks noChangeArrowheads="1"/>
            </p:cNvSpPr>
            <p:nvPr/>
          </p:nvSpPr>
          <p:spPr bwMode="auto">
            <a:xfrm>
              <a:off x="2880" y="1798"/>
              <a:ext cx="28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P</a:t>
              </a:r>
              <a:r>
                <a:rPr lang="en-US" altLang="zh-CN" sz="1600" baseline="-25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e</a:t>
              </a:r>
              <a:endParaRPr lang="en-US" altLang="zh-CN" sz="2800">
                <a:solidFill>
                  <a:srgbClr val="080808"/>
                </a:solidFill>
              </a:endParaRPr>
            </a:p>
          </p:txBody>
        </p:sp>
        <p:sp>
          <p:nvSpPr>
            <p:cNvPr id="135177" name="Text Box 14"/>
            <p:cNvSpPr>
              <a:spLocks noChangeArrowheads="1"/>
            </p:cNvSpPr>
            <p:nvPr/>
          </p:nvSpPr>
          <p:spPr bwMode="auto">
            <a:xfrm>
              <a:off x="4042" y="3442"/>
              <a:ext cx="59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0000FF"/>
                </a:buClr>
                <a:buFont typeface="Wingdings" pitchFamily="2" charset="2"/>
                <a:buChar char="u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3399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CC00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r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itchFamily="2" charset="2"/>
                <a:buChar char="ü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  <a:sym typeface="Arial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 typeface="Arial" charset="0"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r</a:t>
              </a:r>
              <a:r>
                <a:rPr lang="en-US" altLang="zh-CN" sz="1600" baseline="-25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b</a:t>
              </a:r>
              <a:r>
                <a:rPr lang="en-US" altLang="zh-CN" sz="16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(dB</a:t>
              </a:r>
              <a:r>
                <a:rPr lang="en-US" altLang="zh-CN" sz="1000">
                  <a:solidFill>
                    <a:srgbClr val="080808"/>
                  </a:solidFill>
                  <a:latin typeface="Times New Roman" pitchFamily="18" charset="0"/>
                  <a:sym typeface="Times New Roman" pitchFamily="18" charset="0"/>
                </a:rPr>
                <a:t>)</a:t>
              </a:r>
              <a:endParaRPr lang="en-US" altLang="zh-CN" sz="1800">
                <a:solidFill>
                  <a:srgbClr val="080808"/>
                </a:solidFill>
              </a:endParaRPr>
            </a:p>
          </p:txBody>
        </p:sp>
      </p:grpSp>
      <p:sp>
        <p:nvSpPr>
          <p:cNvPr id="135173" name="Rectangle 7"/>
          <p:cNvSpPr>
            <a:spLocks noChangeArrowheads="1"/>
          </p:cNvSpPr>
          <p:nvPr/>
        </p:nvSpPr>
        <p:spPr bwMode="auto">
          <a:xfrm>
            <a:off x="5072063" y="5938838"/>
            <a:ext cx="3714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77777"/>
              </a:buClr>
              <a:buSzPct val="8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MDPSK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  <p:sp>
        <p:nvSpPr>
          <p:cNvPr id="135174" name="Rectangle 7"/>
          <p:cNvSpPr>
            <a:spLocks noChangeArrowheads="1"/>
          </p:cNvSpPr>
          <p:nvPr/>
        </p:nvSpPr>
        <p:spPr bwMode="auto">
          <a:xfrm>
            <a:off x="714375" y="5972175"/>
            <a:ext cx="3405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77777"/>
              </a:buClr>
              <a:buSzPct val="8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 MPSK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系统的误码率</a:t>
            </a:r>
            <a:endParaRPr lang="en-US" altLang="zh-CN" sz="2400" b="1">
              <a:solidFill>
                <a:srgbClr val="800000"/>
              </a:solidFill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ADEC9EC-3C32-4D64-8645-8A35AD95A2BD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47159" name="Object 55"/>
          <p:cNvGraphicFramePr>
            <a:graphicFrameLocks noChangeAspect="1"/>
          </p:cNvGraphicFramePr>
          <p:nvPr/>
        </p:nvGraphicFramePr>
        <p:xfrm>
          <a:off x="161925" y="1943100"/>
          <a:ext cx="4500563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Visio" r:id="rId3" imgW="3733430" imgH="5182819" progId="Visio.Drawing.11">
                  <p:embed/>
                </p:oleObj>
              </mc:Choice>
              <mc:Fallback>
                <p:oleObj name="Visio" r:id="rId3" imgW="3733430" imgH="5182819" progId="Visio.Drawing.11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" y="1943100"/>
                        <a:ext cx="4500563" cy="459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1060450" y="1206500"/>
            <a:ext cx="211613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包络检波法</a:t>
            </a: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749300" y="495300"/>
            <a:ext cx="22939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ea typeface="楷体_GB2312" pitchFamily="49" charset="-122"/>
              </a:rPr>
              <a:t>2FSK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解调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47118" name="Object 14"/>
          <p:cNvGraphicFramePr>
            <a:graphicFrameLocks noChangeAspect="1"/>
          </p:cNvGraphicFramePr>
          <p:nvPr>
            <p:ph/>
          </p:nvPr>
        </p:nvGraphicFramePr>
        <p:xfrm>
          <a:off x="3949700" y="1028700"/>
          <a:ext cx="4943475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Visio" r:id="rId5" imgW="3773741" imgH="1647045" progId="Visio.Drawing.11">
                  <p:embed/>
                </p:oleObj>
              </mc:Choice>
              <mc:Fallback>
                <p:oleObj name="Visio" r:id="rId5" imgW="3773741" imgH="1647045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091"/>
                      <a:stretch>
                        <a:fillRect/>
                      </a:stretch>
                    </p:blipFill>
                    <p:spPr bwMode="auto">
                      <a:xfrm>
                        <a:off x="3949700" y="1028700"/>
                        <a:ext cx="4943475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0" y="2876550"/>
            <a:ext cx="4481513" cy="68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26988" y="3519488"/>
            <a:ext cx="4618037" cy="790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161925" y="4284663"/>
            <a:ext cx="4591050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0" y="4733925"/>
            <a:ext cx="4841875" cy="588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0" y="5257800"/>
            <a:ext cx="4572000" cy="63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 flipV="1">
            <a:off x="1376363" y="4883150"/>
            <a:ext cx="0" cy="3587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3" name="Line 29"/>
          <p:cNvSpPr>
            <a:spLocks noChangeShapeType="1"/>
          </p:cNvSpPr>
          <p:nvPr/>
        </p:nvSpPr>
        <p:spPr bwMode="auto">
          <a:xfrm flipV="1">
            <a:off x="2965450" y="4884738"/>
            <a:ext cx="0" cy="3587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4" name="Line 30"/>
          <p:cNvSpPr>
            <a:spLocks noChangeShapeType="1"/>
          </p:cNvSpPr>
          <p:nvPr/>
        </p:nvSpPr>
        <p:spPr bwMode="auto">
          <a:xfrm flipV="1">
            <a:off x="2170113" y="4357688"/>
            <a:ext cx="0" cy="40481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5" name="Line 31"/>
          <p:cNvSpPr>
            <a:spLocks noChangeShapeType="1"/>
          </p:cNvSpPr>
          <p:nvPr/>
        </p:nvSpPr>
        <p:spPr bwMode="auto">
          <a:xfrm flipV="1">
            <a:off x="3762375" y="4343400"/>
            <a:ext cx="0" cy="40481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7" name="Oval 33"/>
          <p:cNvSpPr>
            <a:spLocks noChangeArrowheads="1"/>
          </p:cNvSpPr>
          <p:nvPr/>
        </p:nvSpPr>
        <p:spPr bwMode="auto">
          <a:xfrm flipH="1">
            <a:off x="1333500" y="4670425"/>
            <a:ext cx="88900" cy="904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38" name="Oval 34"/>
          <p:cNvSpPr>
            <a:spLocks noChangeArrowheads="1"/>
          </p:cNvSpPr>
          <p:nvPr/>
        </p:nvSpPr>
        <p:spPr bwMode="auto">
          <a:xfrm flipH="1">
            <a:off x="2922588" y="4675188"/>
            <a:ext cx="88900" cy="9048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39" name="Oval 35"/>
          <p:cNvSpPr>
            <a:spLocks noChangeArrowheads="1"/>
          </p:cNvSpPr>
          <p:nvPr/>
        </p:nvSpPr>
        <p:spPr bwMode="auto">
          <a:xfrm flipH="1">
            <a:off x="2139950" y="5184775"/>
            <a:ext cx="88900" cy="904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40" name="Oval 36"/>
          <p:cNvSpPr>
            <a:spLocks noChangeArrowheads="1"/>
          </p:cNvSpPr>
          <p:nvPr/>
        </p:nvSpPr>
        <p:spPr bwMode="auto">
          <a:xfrm flipH="1">
            <a:off x="3716338" y="5184775"/>
            <a:ext cx="88900" cy="904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>
            <a:off x="1331913" y="6308725"/>
            <a:ext cx="855662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171700" y="5903913"/>
            <a:ext cx="809625" cy="404812"/>
            <a:chOff x="1576" y="3776"/>
            <a:chExt cx="567" cy="255"/>
          </a:xfrm>
        </p:grpSpPr>
        <p:sp>
          <p:nvSpPr>
            <p:cNvPr id="16425" name="Line 38"/>
            <p:cNvSpPr>
              <a:spLocks noChangeShapeType="1"/>
            </p:cNvSpPr>
            <p:nvPr/>
          </p:nvSpPr>
          <p:spPr bwMode="auto">
            <a:xfrm flipV="1">
              <a:off x="1576" y="3776"/>
              <a:ext cx="0" cy="25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Line 39"/>
            <p:cNvSpPr>
              <a:spLocks noChangeShapeType="1"/>
            </p:cNvSpPr>
            <p:nvPr/>
          </p:nvSpPr>
          <p:spPr bwMode="auto">
            <a:xfrm>
              <a:off x="1576" y="3776"/>
              <a:ext cx="567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982913" y="5889625"/>
            <a:ext cx="765175" cy="434975"/>
            <a:chOff x="2143" y="3776"/>
            <a:chExt cx="510" cy="274"/>
          </a:xfrm>
        </p:grpSpPr>
        <p:sp>
          <p:nvSpPr>
            <p:cNvPr id="16423" name="Line 48"/>
            <p:cNvSpPr>
              <a:spLocks noChangeShapeType="1"/>
            </p:cNvSpPr>
            <p:nvPr/>
          </p:nvSpPr>
          <p:spPr bwMode="auto">
            <a:xfrm>
              <a:off x="2143" y="3776"/>
              <a:ext cx="0" cy="25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Line 50"/>
            <p:cNvSpPr>
              <a:spLocks noChangeShapeType="1"/>
            </p:cNvSpPr>
            <p:nvPr/>
          </p:nvSpPr>
          <p:spPr bwMode="auto">
            <a:xfrm>
              <a:off x="2143" y="4050"/>
              <a:ext cx="510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3748088" y="5903913"/>
            <a:ext cx="765175" cy="404812"/>
            <a:chOff x="1576" y="3776"/>
            <a:chExt cx="567" cy="255"/>
          </a:xfrm>
        </p:grpSpPr>
        <p:sp>
          <p:nvSpPr>
            <p:cNvPr id="16421" name="Line 53"/>
            <p:cNvSpPr>
              <a:spLocks noChangeShapeType="1"/>
            </p:cNvSpPr>
            <p:nvPr/>
          </p:nvSpPr>
          <p:spPr bwMode="auto">
            <a:xfrm flipV="1">
              <a:off x="1576" y="3776"/>
              <a:ext cx="0" cy="25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2" name="Line 54"/>
            <p:cNvSpPr>
              <a:spLocks noChangeShapeType="1"/>
            </p:cNvSpPr>
            <p:nvPr/>
          </p:nvSpPr>
          <p:spPr bwMode="auto">
            <a:xfrm>
              <a:off x="1576" y="3776"/>
              <a:ext cx="567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62" name="Line 58"/>
          <p:cNvSpPr>
            <a:spLocks noChangeShapeType="1"/>
          </p:cNvSpPr>
          <p:nvPr/>
        </p:nvSpPr>
        <p:spPr bwMode="auto">
          <a:xfrm flipV="1">
            <a:off x="3763963" y="5454650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V="1">
            <a:off x="2982913" y="5440363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V="1">
            <a:off x="2185988" y="5454650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V="1">
            <a:off x="1393825" y="5454650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7" name="Rectangle 63"/>
          <p:cNvSpPr>
            <a:spLocks noChangeArrowheads="1"/>
          </p:cNvSpPr>
          <p:nvPr/>
        </p:nvSpPr>
        <p:spPr bwMode="auto">
          <a:xfrm>
            <a:off x="1241425" y="5903913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0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47168" name="Rectangle 64"/>
          <p:cNvSpPr>
            <a:spLocks noChangeArrowheads="1"/>
          </p:cNvSpPr>
          <p:nvPr/>
        </p:nvSpPr>
        <p:spPr bwMode="auto">
          <a:xfrm>
            <a:off x="2051050" y="5903913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1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47169" name="Rectangle 65"/>
          <p:cNvSpPr>
            <a:spLocks noChangeArrowheads="1"/>
          </p:cNvSpPr>
          <p:nvPr/>
        </p:nvSpPr>
        <p:spPr bwMode="auto">
          <a:xfrm>
            <a:off x="2906713" y="5903913"/>
            <a:ext cx="360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0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47170" name="Rectangle 66"/>
          <p:cNvSpPr>
            <a:spLocks noChangeArrowheads="1"/>
          </p:cNvSpPr>
          <p:nvPr/>
        </p:nvSpPr>
        <p:spPr bwMode="auto">
          <a:xfrm>
            <a:off x="3671888" y="5903913"/>
            <a:ext cx="360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1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47171" name="Rectangle 67"/>
          <p:cNvSpPr>
            <a:spLocks noChangeArrowheads="1"/>
          </p:cNvSpPr>
          <p:nvPr/>
        </p:nvSpPr>
        <p:spPr bwMode="auto">
          <a:xfrm>
            <a:off x="4972050" y="3811588"/>
            <a:ext cx="3155950" cy="12874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判决规则：</a:t>
            </a:r>
          </a:p>
          <a:p>
            <a:pPr eaLnBrk="0" hangingPunct="0">
              <a:defRPr/>
            </a:pP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1 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&gt; 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2     </a:t>
            </a: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判为“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1”</a:t>
            </a:r>
          </a:p>
          <a:p>
            <a:pPr eaLnBrk="0" hangingPunct="0">
              <a:defRPr/>
            </a:pP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    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1 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≤ 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2      </a:t>
            </a: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判为“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0”</a:t>
            </a:r>
          </a:p>
        </p:txBody>
      </p:sp>
      <p:sp>
        <p:nvSpPr>
          <p:cNvPr id="47172" name="Rectangle 68"/>
          <p:cNvSpPr>
            <a:spLocks noChangeArrowheads="1"/>
          </p:cNvSpPr>
          <p:nvPr/>
        </p:nvSpPr>
        <p:spPr bwMode="auto">
          <a:xfrm>
            <a:off x="4978400" y="5189538"/>
            <a:ext cx="2349500" cy="12620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+mj-ea"/>
                <a:ea typeface="+mj-ea"/>
              </a:rPr>
              <a:t>调制规则：</a:t>
            </a:r>
          </a:p>
          <a:p>
            <a:pPr eaLnBrk="0" hangingPunct="0">
              <a:defRPr/>
            </a:pPr>
            <a:r>
              <a:rPr lang="zh-CN" altLang="en-US" sz="2400" b="1" dirty="0">
                <a:latin typeface="Arial" pitchFamily="34" charset="0"/>
                <a:ea typeface="华文中宋" pitchFamily="2" charset="-122"/>
                <a:cs typeface="Arial" pitchFamily="34" charset="0"/>
              </a:rPr>
              <a:t>      </a:t>
            </a:r>
            <a:r>
              <a:rPr lang="zh-CN" altLang="en-US" sz="2400" b="1" dirty="0">
                <a:latin typeface="Arial" pitchFamily="34" charset="0"/>
                <a:cs typeface="Arial" pitchFamily="34" charset="0"/>
                <a:sym typeface="Symbol" pitchFamily="18" charset="2"/>
              </a:rPr>
              <a:t>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  <a:sym typeface="Symbol" pitchFamily="18" charset="2"/>
              </a:rPr>
              <a:t>1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 ——“1”</a:t>
            </a:r>
          </a:p>
          <a:p>
            <a:pPr eaLnBrk="0" hangingPunct="0">
              <a:defRPr/>
            </a:pPr>
            <a:r>
              <a:rPr lang="en-US" altLang="zh-CN" sz="2400" b="1" dirty="0">
                <a:latin typeface="Arial" pitchFamily="34" charset="0"/>
                <a:ea typeface="华文中宋" pitchFamily="2" charset="-122"/>
                <a:cs typeface="Arial" pitchFamily="34" charset="0"/>
              </a:rPr>
              <a:t>      </a:t>
            </a:r>
            <a:r>
              <a:rPr lang="en-US" altLang="zh-CN" sz="2400" b="1" dirty="0">
                <a:latin typeface="Arial" pitchFamily="34" charset="0"/>
                <a:cs typeface="Arial" pitchFamily="34" charset="0"/>
                <a:sym typeface="Symbol" pitchFamily="18" charset="2"/>
              </a:rPr>
              <a:t>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  <a:sym typeface="Symbol" pitchFamily="18" charset="2"/>
              </a:rPr>
              <a:t>2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 ——“0”</a:t>
            </a:r>
          </a:p>
        </p:txBody>
      </p:sp>
      <p:sp>
        <p:nvSpPr>
          <p:cNvPr id="47173" name="AutoShape 69"/>
          <p:cNvSpPr>
            <a:spLocks noChangeArrowheads="1"/>
          </p:cNvSpPr>
          <p:nvPr/>
        </p:nvSpPr>
        <p:spPr bwMode="auto">
          <a:xfrm>
            <a:off x="7861300" y="668338"/>
            <a:ext cx="584200" cy="538162"/>
          </a:xfrm>
          <a:prstGeom prst="wedgeRoundRectCallout">
            <a:avLst>
              <a:gd name="adj1" fmla="val 2444"/>
              <a:gd name="adj2" fmla="val 85102"/>
              <a:gd name="adj3" fmla="val 16667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charset="0"/>
                <a:ea typeface="宋体" pitchFamily="2" charset="-122"/>
              </a:rPr>
              <a:t>s</a:t>
            </a:r>
            <a:r>
              <a:rPr lang="en-US" altLang="zh-CN" sz="2400" b="0" baseline="-25000">
                <a:latin typeface="Arial" charset="0"/>
                <a:ea typeface="宋体" pitchFamily="2" charset="-122"/>
              </a:rPr>
              <a:t>1</a:t>
            </a:r>
          </a:p>
        </p:txBody>
      </p:sp>
      <p:sp>
        <p:nvSpPr>
          <p:cNvPr id="47174" name="AutoShape 70"/>
          <p:cNvSpPr>
            <a:spLocks noChangeArrowheads="1"/>
          </p:cNvSpPr>
          <p:nvPr/>
        </p:nvSpPr>
        <p:spPr bwMode="auto">
          <a:xfrm>
            <a:off x="7772400" y="3111500"/>
            <a:ext cx="630238" cy="539750"/>
          </a:xfrm>
          <a:prstGeom prst="wedgeRoundRectCallout">
            <a:avLst>
              <a:gd name="adj1" fmla="val 14231"/>
              <a:gd name="adj2" fmla="val -78824"/>
              <a:gd name="adj3" fmla="val 16667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charset="0"/>
                <a:ea typeface="宋体" pitchFamily="2" charset="-122"/>
              </a:rPr>
              <a:t>s</a:t>
            </a:r>
            <a:r>
              <a:rPr lang="en-US" altLang="zh-CN" sz="2400" b="0" baseline="-25000">
                <a:latin typeface="Arial" charset="0"/>
                <a:ea typeface="宋体" pitchFamily="2" charset="-122"/>
              </a:rPr>
              <a:t>2</a:t>
            </a:r>
          </a:p>
        </p:txBody>
      </p:sp>
      <p:sp>
        <p:nvSpPr>
          <p:cNvPr id="42" name="椭圆 41"/>
          <p:cNvSpPr/>
          <p:nvPr/>
        </p:nvSpPr>
        <p:spPr bwMode="auto">
          <a:xfrm>
            <a:off x="393700" y="5918200"/>
            <a:ext cx="222250" cy="2222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4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4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4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47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0"/>
                                        <p:tgtEl>
                                          <p:spTgt spid="4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47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000"/>
                                        <p:tgtEl>
                                          <p:spTgt spid="47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47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0" grpId="0" animBg="1"/>
      <p:bldP spid="47121" grpId="0" animBg="1"/>
      <p:bldP spid="47122" grpId="0" animBg="1"/>
      <p:bldP spid="47123" grpId="0" animBg="1"/>
      <p:bldP spid="47124" grpId="0" animBg="1"/>
      <p:bldP spid="47132" grpId="0" animBg="1"/>
      <p:bldP spid="47133" grpId="0" animBg="1"/>
      <p:bldP spid="47134" grpId="0" animBg="1"/>
      <p:bldP spid="47135" grpId="0" animBg="1"/>
      <p:bldP spid="47137" grpId="0" animBg="1"/>
      <p:bldP spid="47138" grpId="0" animBg="1"/>
      <p:bldP spid="47139" grpId="0" animBg="1"/>
      <p:bldP spid="47140" grpId="0" animBg="1"/>
      <p:bldP spid="47141" grpId="0" animBg="1"/>
      <p:bldP spid="47162" grpId="0" animBg="1"/>
      <p:bldP spid="47162" grpId="1" animBg="1"/>
      <p:bldP spid="47163" grpId="0" animBg="1"/>
      <p:bldP spid="47163" grpId="1" animBg="1"/>
      <p:bldP spid="47164" grpId="0" animBg="1"/>
      <p:bldP spid="47164" grpId="1" animBg="1"/>
      <p:bldP spid="47165" grpId="0" animBg="1"/>
      <p:bldP spid="47165" grpId="1" animBg="1"/>
      <p:bldP spid="47167" grpId="0"/>
      <p:bldP spid="47168" grpId="0"/>
      <p:bldP spid="47169" grpId="0"/>
      <p:bldP spid="47170" grpId="0"/>
      <p:bldP spid="47171" grpId="0" animBg="1"/>
      <p:bldP spid="47172" grpId="0" animBg="1"/>
      <p:bldP spid="47173" grpId="0" animBg="1"/>
      <p:bldP spid="47174" grpId="0" animBg="1"/>
      <p:bldP spid="4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EE1913-CE01-451C-BD3E-2B5EF17AD8DE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130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088" y="115888"/>
            <a:ext cx="7793037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6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作业</a:t>
            </a:r>
            <a:endParaRPr lang="zh-CN" altLang="en-US" sz="3600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22313" y="1027113"/>
            <a:ext cx="7127875" cy="5140325"/>
          </a:xfrm>
          <a:prstGeom prst="rect">
            <a:avLst/>
          </a:prstGeom>
          <a:solidFill>
            <a:srgbClr val="1C1C1C">
              <a:lumMod val="10000"/>
              <a:lumOff val="90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55000"/>
              <a:buFont typeface="Wingdings" pitchFamily="2" charset="2"/>
              <a:buNone/>
              <a:tabLst>
                <a:tab pos="3595688" algn="l"/>
              </a:tabLst>
              <a:defRPr/>
            </a:pPr>
            <a:r>
              <a:rPr lang="zh-CN" altLang="en-US" sz="3200" kern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习题：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</a:rPr>
              <a:t>7-1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  <a:sym typeface="Wingdings" pitchFamily="2" charset="2"/>
              </a:rPr>
              <a:t>7-2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  <a:sym typeface="Wingdings" pitchFamily="2" charset="2"/>
              </a:rPr>
              <a:t>7-4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  <a:sym typeface="Wingdings" pitchFamily="2" charset="2"/>
              </a:rPr>
              <a:t>7-6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  <a:sym typeface="Wingdings" pitchFamily="2" charset="2"/>
              </a:rPr>
              <a:t>7-9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  <a:sym typeface="Wingdings" pitchFamily="2" charset="2"/>
              </a:rPr>
              <a:t>7-16</a:t>
            </a:r>
          </a:p>
          <a:p>
            <a:pPr marL="1200150" lvl="2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Pct val="60000"/>
              <a:buFont typeface="Wingdings" pitchFamily="2" charset="2"/>
              <a:buChar char="l"/>
              <a:tabLst>
                <a:tab pos="3595688" algn="l"/>
              </a:tabLs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黑体" pitchFamily="2" charset="-122"/>
                <a:cs typeface="Arial" charset="0"/>
                <a:sym typeface="Wingdings" pitchFamily="2" charset="2"/>
              </a:rPr>
              <a:t>7-17</a:t>
            </a:r>
            <a:endParaRPr lang="en-US" altLang="zh-CN" sz="3200" b="1" kern="0" dirty="0">
              <a:solidFill>
                <a:srgbClr val="000000"/>
              </a:solidFill>
              <a:latin typeface="+mn-lt"/>
              <a:ea typeface="宋体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B99BC54-AC5E-44FD-BEE9-99F79595147F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17411" name="Object 55"/>
          <p:cNvGraphicFramePr>
            <a:graphicFrameLocks noChangeAspect="1"/>
          </p:cNvGraphicFramePr>
          <p:nvPr/>
        </p:nvGraphicFramePr>
        <p:xfrm>
          <a:off x="171450" y="1943100"/>
          <a:ext cx="4500563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Visio" r:id="rId3" imgW="3733430" imgH="5182819" progId="Visio.Drawing.11">
                  <p:embed/>
                </p:oleObj>
              </mc:Choice>
              <mc:Fallback>
                <p:oleObj name="Visio" r:id="rId3" imgW="3733430" imgH="5182819" progId="Visio.Drawing.11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1943100"/>
                        <a:ext cx="4500563" cy="459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1060450" y="1206500"/>
            <a:ext cx="211613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包络检波法</a:t>
            </a: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749300" y="495300"/>
            <a:ext cx="22939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ea typeface="楷体_GB2312" pitchFamily="49" charset="-122"/>
              </a:rPr>
              <a:t>2FSK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解调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17414" name="Object 14"/>
          <p:cNvGraphicFramePr>
            <a:graphicFrameLocks noChangeAspect="1"/>
          </p:cNvGraphicFramePr>
          <p:nvPr>
            <p:ph/>
          </p:nvPr>
        </p:nvGraphicFramePr>
        <p:xfrm>
          <a:off x="3986213" y="998538"/>
          <a:ext cx="4852987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Visio" r:id="rId5" imgW="3773741" imgH="1647045" progId="Visio.Drawing.11">
                  <p:embed/>
                </p:oleObj>
              </mc:Choice>
              <mc:Fallback>
                <p:oleObj name="Visio" r:id="rId5" imgW="3773741" imgH="1647045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570"/>
                      <a:stretch>
                        <a:fillRect/>
                      </a:stretch>
                    </p:blipFill>
                    <p:spPr bwMode="auto">
                      <a:xfrm>
                        <a:off x="3986213" y="998538"/>
                        <a:ext cx="4852987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Rectangle 20"/>
          <p:cNvSpPr>
            <a:spLocks noChangeArrowheads="1"/>
          </p:cNvSpPr>
          <p:nvPr/>
        </p:nvSpPr>
        <p:spPr bwMode="auto">
          <a:xfrm>
            <a:off x="0" y="5257800"/>
            <a:ext cx="4572000" cy="63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7416" name="Line 28"/>
          <p:cNvSpPr>
            <a:spLocks noChangeShapeType="1"/>
          </p:cNvSpPr>
          <p:nvPr/>
        </p:nvSpPr>
        <p:spPr bwMode="auto">
          <a:xfrm flipV="1">
            <a:off x="1376363" y="4883150"/>
            <a:ext cx="0" cy="3587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Line 29"/>
          <p:cNvSpPr>
            <a:spLocks noChangeShapeType="1"/>
          </p:cNvSpPr>
          <p:nvPr/>
        </p:nvSpPr>
        <p:spPr bwMode="auto">
          <a:xfrm flipV="1">
            <a:off x="2965450" y="4884738"/>
            <a:ext cx="0" cy="3587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Line 30"/>
          <p:cNvSpPr>
            <a:spLocks noChangeShapeType="1"/>
          </p:cNvSpPr>
          <p:nvPr/>
        </p:nvSpPr>
        <p:spPr bwMode="auto">
          <a:xfrm flipV="1">
            <a:off x="2170113" y="4357688"/>
            <a:ext cx="0" cy="40481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Line 31"/>
          <p:cNvSpPr>
            <a:spLocks noChangeShapeType="1"/>
          </p:cNvSpPr>
          <p:nvPr/>
        </p:nvSpPr>
        <p:spPr bwMode="auto">
          <a:xfrm flipV="1">
            <a:off x="3762375" y="4343400"/>
            <a:ext cx="0" cy="40481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0" name="Oval 33"/>
          <p:cNvSpPr>
            <a:spLocks noChangeArrowheads="1"/>
          </p:cNvSpPr>
          <p:nvPr/>
        </p:nvSpPr>
        <p:spPr bwMode="auto">
          <a:xfrm flipH="1">
            <a:off x="1333500" y="4670425"/>
            <a:ext cx="88900" cy="904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7421" name="Oval 34"/>
          <p:cNvSpPr>
            <a:spLocks noChangeArrowheads="1"/>
          </p:cNvSpPr>
          <p:nvPr/>
        </p:nvSpPr>
        <p:spPr bwMode="auto">
          <a:xfrm flipH="1">
            <a:off x="2922588" y="4675188"/>
            <a:ext cx="88900" cy="9048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7422" name="Oval 35"/>
          <p:cNvSpPr>
            <a:spLocks noChangeArrowheads="1"/>
          </p:cNvSpPr>
          <p:nvPr/>
        </p:nvSpPr>
        <p:spPr bwMode="auto">
          <a:xfrm flipH="1">
            <a:off x="2139950" y="5184775"/>
            <a:ext cx="88900" cy="904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7423" name="Oval 36"/>
          <p:cNvSpPr>
            <a:spLocks noChangeArrowheads="1"/>
          </p:cNvSpPr>
          <p:nvPr/>
        </p:nvSpPr>
        <p:spPr bwMode="auto">
          <a:xfrm flipH="1">
            <a:off x="3716338" y="5184775"/>
            <a:ext cx="88900" cy="904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7424" name="Line 37"/>
          <p:cNvSpPr>
            <a:spLocks noChangeShapeType="1"/>
          </p:cNvSpPr>
          <p:nvPr/>
        </p:nvSpPr>
        <p:spPr bwMode="auto">
          <a:xfrm>
            <a:off x="1331913" y="6308725"/>
            <a:ext cx="855662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425" name="Group 40"/>
          <p:cNvGrpSpPr>
            <a:grpSpLocks/>
          </p:cNvGrpSpPr>
          <p:nvPr/>
        </p:nvGrpSpPr>
        <p:grpSpPr bwMode="auto">
          <a:xfrm>
            <a:off x="2171700" y="5903913"/>
            <a:ext cx="809625" cy="404812"/>
            <a:chOff x="1576" y="3776"/>
            <a:chExt cx="567" cy="255"/>
          </a:xfrm>
        </p:grpSpPr>
        <p:sp>
          <p:nvSpPr>
            <p:cNvPr id="17444" name="Line 38"/>
            <p:cNvSpPr>
              <a:spLocks noChangeShapeType="1"/>
            </p:cNvSpPr>
            <p:nvPr/>
          </p:nvSpPr>
          <p:spPr bwMode="auto">
            <a:xfrm flipV="1">
              <a:off x="1576" y="3776"/>
              <a:ext cx="0" cy="25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5" name="Line 39"/>
            <p:cNvSpPr>
              <a:spLocks noChangeShapeType="1"/>
            </p:cNvSpPr>
            <p:nvPr/>
          </p:nvSpPr>
          <p:spPr bwMode="auto">
            <a:xfrm>
              <a:off x="1576" y="3776"/>
              <a:ext cx="567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6" name="Group 51"/>
          <p:cNvGrpSpPr>
            <a:grpSpLocks/>
          </p:cNvGrpSpPr>
          <p:nvPr/>
        </p:nvGrpSpPr>
        <p:grpSpPr bwMode="auto">
          <a:xfrm>
            <a:off x="2982913" y="5889625"/>
            <a:ext cx="765175" cy="434975"/>
            <a:chOff x="2143" y="3776"/>
            <a:chExt cx="510" cy="274"/>
          </a:xfrm>
        </p:grpSpPr>
        <p:sp>
          <p:nvSpPr>
            <p:cNvPr id="17442" name="Line 48"/>
            <p:cNvSpPr>
              <a:spLocks noChangeShapeType="1"/>
            </p:cNvSpPr>
            <p:nvPr/>
          </p:nvSpPr>
          <p:spPr bwMode="auto">
            <a:xfrm>
              <a:off x="2143" y="3776"/>
              <a:ext cx="0" cy="25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3" name="Line 50"/>
            <p:cNvSpPr>
              <a:spLocks noChangeShapeType="1"/>
            </p:cNvSpPr>
            <p:nvPr/>
          </p:nvSpPr>
          <p:spPr bwMode="auto">
            <a:xfrm>
              <a:off x="2143" y="4050"/>
              <a:ext cx="510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7" name="Group 52"/>
          <p:cNvGrpSpPr>
            <a:grpSpLocks/>
          </p:cNvGrpSpPr>
          <p:nvPr/>
        </p:nvGrpSpPr>
        <p:grpSpPr bwMode="auto">
          <a:xfrm>
            <a:off x="3748088" y="5903913"/>
            <a:ext cx="765175" cy="404812"/>
            <a:chOff x="1576" y="3776"/>
            <a:chExt cx="567" cy="255"/>
          </a:xfrm>
        </p:grpSpPr>
        <p:sp>
          <p:nvSpPr>
            <p:cNvPr id="17440" name="Line 53"/>
            <p:cNvSpPr>
              <a:spLocks noChangeShapeType="1"/>
            </p:cNvSpPr>
            <p:nvPr/>
          </p:nvSpPr>
          <p:spPr bwMode="auto">
            <a:xfrm flipV="1">
              <a:off x="1576" y="3776"/>
              <a:ext cx="0" cy="25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1" name="Line 54"/>
            <p:cNvSpPr>
              <a:spLocks noChangeShapeType="1"/>
            </p:cNvSpPr>
            <p:nvPr/>
          </p:nvSpPr>
          <p:spPr bwMode="auto">
            <a:xfrm>
              <a:off x="1576" y="3776"/>
              <a:ext cx="567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28" name="Line 58"/>
          <p:cNvSpPr>
            <a:spLocks noChangeShapeType="1"/>
          </p:cNvSpPr>
          <p:nvPr/>
        </p:nvSpPr>
        <p:spPr bwMode="auto">
          <a:xfrm flipV="1">
            <a:off x="3763963" y="5454650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9" name="Line 59"/>
          <p:cNvSpPr>
            <a:spLocks noChangeShapeType="1"/>
          </p:cNvSpPr>
          <p:nvPr/>
        </p:nvSpPr>
        <p:spPr bwMode="auto">
          <a:xfrm flipV="1">
            <a:off x="2982913" y="5440363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0" name="Line 60"/>
          <p:cNvSpPr>
            <a:spLocks noChangeShapeType="1"/>
          </p:cNvSpPr>
          <p:nvPr/>
        </p:nvSpPr>
        <p:spPr bwMode="auto">
          <a:xfrm flipV="1">
            <a:off x="2185988" y="5454650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1" name="Line 61"/>
          <p:cNvSpPr>
            <a:spLocks noChangeShapeType="1"/>
          </p:cNvSpPr>
          <p:nvPr/>
        </p:nvSpPr>
        <p:spPr bwMode="auto">
          <a:xfrm flipV="1">
            <a:off x="1393825" y="5454650"/>
            <a:ext cx="0" cy="3143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2" name="Rectangle 63"/>
          <p:cNvSpPr>
            <a:spLocks noChangeArrowheads="1"/>
          </p:cNvSpPr>
          <p:nvPr/>
        </p:nvSpPr>
        <p:spPr bwMode="auto">
          <a:xfrm>
            <a:off x="1241425" y="5903913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0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17433" name="Rectangle 64"/>
          <p:cNvSpPr>
            <a:spLocks noChangeArrowheads="1"/>
          </p:cNvSpPr>
          <p:nvPr/>
        </p:nvSpPr>
        <p:spPr bwMode="auto">
          <a:xfrm>
            <a:off x="2051050" y="5903913"/>
            <a:ext cx="36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1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17434" name="Rectangle 65"/>
          <p:cNvSpPr>
            <a:spLocks noChangeArrowheads="1"/>
          </p:cNvSpPr>
          <p:nvPr/>
        </p:nvSpPr>
        <p:spPr bwMode="auto">
          <a:xfrm>
            <a:off x="2906713" y="5903913"/>
            <a:ext cx="360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0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17435" name="Rectangle 66"/>
          <p:cNvSpPr>
            <a:spLocks noChangeArrowheads="1"/>
          </p:cNvSpPr>
          <p:nvPr/>
        </p:nvSpPr>
        <p:spPr bwMode="auto">
          <a:xfrm>
            <a:off x="3671888" y="5903913"/>
            <a:ext cx="360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1</a:t>
            </a:r>
            <a:endParaRPr lang="en-US" altLang="zh-CN" sz="2000">
              <a:latin typeface="Arial" charset="0"/>
              <a:ea typeface="宋体" pitchFamily="2" charset="-122"/>
            </a:endParaRPr>
          </a:p>
        </p:txBody>
      </p:sp>
      <p:sp>
        <p:nvSpPr>
          <p:cNvPr id="47171" name="Rectangle 67"/>
          <p:cNvSpPr>
            <a:spLocks noChangeArrowheads="1"/>
          </p:cNvSpPr>
          <p:nvPr/>
        </p:nvSpPr>
        <p:spPr bwMode="auto">
          <a:xfrm>
            <a:off x="4972050" y="3811588"/>
            <a:ext cx="3155950" cy="12874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判决规则：</a:t>
            </a:r>
          </a:p>
          <a:p>
            <a:pPr eaLnBrk="0" hangingPunct="0">
              <a:defRPr/>
            </a:pP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1 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&gt; 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2     </a:t>
            </a: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判为“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1”</a:t>
            </a:r>
          </a:p>
          <a:p>
            <a:pPr eaLnBrk="0" hangingPunct="0">
              <a:defRPr/>
            </a:pP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    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1 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≤ s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</a:rPr>
              <a:t>2      </a:t>
            </a:r>
            <a:r>
              <a:rPr lang="zh-CN" altLang="en-US" sz="2400" b="1" dirty="0">
                <a:latin typeface="Arial" pitchFamily="34" charset="0"/>
                <a:cs typeface="Arial" pitchFamily="34" charset="0"/>
              </a:rPr>
              <a:t>判为“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0”</a:t>
            </a:r>
          </a:p>
        </p:txBody>
      </p:sp>
      <p:sp>
        <p:nvSpPr>
          <p:cNvPr id="47172" name="Rectangle 68"/>
          <p:cNvSpPr>
            <a:spLocks noChangeArrowheads="1"/>
          </p:cNvSpPr>
          <p:nvPr/>
        </p:nvSpPr>
        <p:spPr bwMode="auto">
          <a:xfrm>
            <a:off x="4978400" y="5189538"/>
            <a:ext cx="2349500" cy="12620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+mj-ea"/>
                <a:ea typeface="+mj-ea"/>
              </a:rPr>
              <a:t>调制规则：</a:t>
            </a:r>
          </a:p>
          <a:p>
            <a:pPr eaLnBrk="0" hangingPunct="0">
              <a:defRPr/>
            </a:pPr>
            <a:r>
              <a:rPr lang="zh-CN" altLang="en-US" sz="2400" b="1" dirty="0">
                <a:latin typeface="Arial" pitchFamily="34" charset="0"/>
                <a:ea typeface="华文中宋" pitchFamily="2" charset="-122"/>
                <a:cs typeface="Arial" pitchFamily="34" charset="0"/>
              </a:rPr>
              <a:t>      </a:t>
            </a:r>
            <a:r>
              <a:rPr lang="zh-CN" altLang="en-US" sz="2400" b="1" dirty="0">
                <a:latin typeface="Arial" pitchFamily="34" charset="0"/>
                <a:cs typeface="Arial" pitchFamily="34" charset="0"/>
                <a:sym typeface="Symbol" pitchFamily="18" charset="2"/>
              </a:rPr>
              <a:t>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  <a:sym typeface="Symbol" pitchFamily="18" charset="2"/>
              </a:rPr>
              <a:t>1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 ——“1”</a:t>
            </a:r>
          </a:p>
          <a:p>
            <a:pPr eaLnBrk="0" hangingPunct="0">
              <a:defRPr/>
            </a:pPr>
            <a:r>
              <a:rPr lang="en-US" altLang="zh-CN" sz="2400" b="1" dirty="0">
                <a:latin typeface="Arial" pitchFamily="34" charset="0"/>
                <a:ea typeface="华文中宋" pitchFamily="2" charset="-122"/>
                <a:cs typeface="Arial" pitchFamily="34" charset="0"/>
              </a:rPr>
              <a:t>      </a:t>
            </a:r>
            <a:r>
              <a:rPr lang="en-US" altLang="zh-CN" sz="2400" b="1" dirty="0">
                <a:latin typeface="Arial" pitchFamily="34" charset="0"/>
                <a:cs typeface="Arial" pitchFamily="34" charset="0"/>
                <a:sym typeface="Symbol" pitchFamily="18" charset="2"/>
              </a:rPr>
              <a:t></a:t>
            </a:r>
            <a:r>
              <a:rPr lang="en-US" altLang="zh-CN" sz="2400" b="1" baseline="-25000" dirty="0">
                <a:latin typeface="Arial" pitchFamily="34" charset="0"/>
                <a:cs typeface="Arial" pitchFamily="34" charset="0"/>
                <a:sym typeface="Symbol" pitchFamily="18" charset="2"/>
              </a:rPr>
              <a:t>2</a:t>
            </a:r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 ——“0”</a:t>
            </a:r>
          </a:p>
        </p:txBody>
      </p:sp>
      <p:sp>
        <p:nvSpPr>
          <p:cNvPr id="17438" name="AutoShape 69"/>
          <p:cNvSpPr>
            <a:spLocks noChangeArrowheads="1"/>
          </p:cNvSpPr>
          <p:nvPr/>
        </p:nvSpPr>
        <p:spPr bwMode="auto">
          <a:xfrm>
            <a:off x="7861300" y="668338"/>
            <a:ext cx="584200" cy="538162"/>
          </a:xfrm>
          <a:prstGeom prst="wedgeRoundRectCallout">
            <a:avLst>
              <a:gd name="adj1" fmla="val 2444"/>
              <a:gd name="adj2" fmla="val 85102"/>
              <a:gd name="adj3" fmla="val 16667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charset="0"/>
                <a:ea typeface="宋体" pitchFamily="2" charset="-122"/>
              </a:rPr>
              <a:t>s</a:t>
            </a:r>
            <a:r>
              <a:rPr lang="en-US" altLang="zh-CN" sz="2400" b="0" baseline="-25000">
                <a:latin typeface="Arial" charset="0"/>
                <a:ea typeface="宋体" pitchFamily="2" charset="-122"/>
              </a:rPr>
              <a:t>1</a:t>
            </a:r>
          </a:p>
        </p:txBody>
      </p:sp>
      <p:sp>
        <p:nvSpPr>
          <p:cNvPr id="17439" name="AutoShape 70"/>
          <p:cNvSpPr>
            <a:spLocks noChangeArrowheads="1"/>
          </p:cNvSpPr>
          <p:nvPr/>
        </p:nvSpPr>
        <p:spPr bwMode="auto">
          <a:xfrm>
            <a:off x="7772400" y="3111500"/>
            <a:ext cx="630238" cy="539750"/>
          </a:xfrm>
          <a:prstGeom prst="wedgeRoundRectCallout">
            <a:avLst>
              <a:gd name="adj1" fmla="val 14231"/>
              <a:gd name="adj2" fmla="val -78824"/>
              <a:gd name="adj3" fmla="val 16667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charset="0"/>
                <a:ea typeface="宋体" pitchFamily="2" charset="-122"/>
              </a:rPr>
              <a:t>s</a:t>
            </a:r>
            <a:r>
              <a:rPr lang="en-US" altLang="zh-CN" sz="2400" b="0" baseline="-25000">
                <a:latin typeface="Arial" charset="0"/>
                <a:ea typeface="宋体" pitchFamily="2" charset="-12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7671B7A-756A-4FE9-83C5-E7832259AD6B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0" y="2381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8437" name="Object 8"/>
          <p:cNvGraphicFramePr>
            <a:graphicFrameLocks noChangeAspect="1"/>
          </p:cNvGraphicFramePr>
          <p:nvPr/>
        </p:nvGraphicFramePr>
        <p:xfrm>
          <a:off x="903288" y="1828800"/>
          <a:ext cx="7624762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Visio" r:id="rId3" imgW="5057607" imgH="2114758" progId="Visio.Drawing.11">
                  <p:embed/>
                </p:oleObj>
              </mc:Choice>
              <mc:Fallback>
                <p:oleObj name="Visio" r:id="rId3" imgW="5057607" imgH="211475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828800"/>
                        <a:ext cx="7624762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836613" y="5156200"/>
            <a:ext cx="784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其他解调方法</a:t>
            </a:r>
            <a:r>
              <a:rPr lang="zh-CN" altLang="en-US" sz="2400" b="0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400">
                <a:latin typeface="Arial" charset="0"/>
                <a:ea typeface="宋体" pitchFamily="2" charset="-122"/>
              </a:rPr>
              <a:t>鉴频法、差分检测法、过零检测法等。</a:t>
            </a: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6261100" y="5607050"/>
            <a:ext cx="1439863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060450" y="1206500"/>
            <a:ext cx="2116138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相干解调法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0" grpId="0"/>
      <p:bldP spid="481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0E0ED65-E1D4-45A3-95D9-1DE7EF54DB71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49158" name="Picture 6" descr="t7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3862" r="11995" b="5826"/>
          <a:stretch>
            <a:fillRect/>
          </a:stretch>
        </p:blipFill>
        <p:spPr bwMode="auto">
          <a:xfrm>
            <a:off x="1646238" y="2663825"/>
            <a:ext cx="5715000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11"/>
          <p:cNvSpPr>
            <a:spLocks noChangeArrowheads="1"/>
          </p:cNvSpPr>
          <p:nvPr/>
        </p:nvSpPr>
        <p:spPr bwMode="auto">
          <a:xfrm>
            <a:off x="0" y="2990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49162" name="Object 10"/>
          <p:cNvGraphicFramePr>
            <a:graphicFrameLocks noChangeAspect="1"/>
          </p:cNvGraphicFramePr>
          <p:nvPr/>
        </p:nvGraphicFramePr>
        <p:xfrm>
          <a:off x="387350" y="1179513"/>
          <a:ext cx="8145463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Visio" r:id="rId4" imgW="5252513" imgH="873668" progId="Visio.Drawing.11">
                  <p:embed/>
                </p:oleObj>
              </mc:Choice>
              <mc:Fallback>
                <p:oleObj name="Visio" r:id="rId4" imgW="5252513" imgH="873668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1179513"/>
                        <a:ext cx="8145463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3806825" y="2754313"/>
            <a:ext cx="0" cy="2789237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5381625" y="2708275"/>
            <a:ext cx="0" cy="2881313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27100" y="495300"/>
            <a:ext cx="211613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rgbClr val="0000CC"/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过零检测法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7" grpId="0" animBg="1"/>
      <p:bldP spid="491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469017-3A71-480C-9D13-D2D182E6FEB4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7100" y="1082675"/>
            <a:ext cx="2271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 FSK</a:t>
            </a:r>
            <a:r>
              <a:rPr lang="zh-CN" altLang="en-US" sz="2800" b="1" kern="0" dirty="0">
                <a:solidFill>
                  <a:srgbClr val="00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应用：</a:t>
            </a:r>
            <a:endParaRPr lang="zh-CN" altLang="en-US" b="1" dirty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92163" y="2051050"/>
            <a:ext cx="7650162" cy="25225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kern="0" dirty="0">
                <a:ea typeface="华文中宋" pitchFamily="2" charset="-122"/>
                <a:cs typeface="Arial" charset="0"/>
              </a:rPr>
              <a:t>      </a:t>
            </a:r>
            <a:r>
              <a:rPr lang="zh-CN" altLang="zh-CN" sz="2400" kern="0" dirty="0">
                <a:ea typeface="华文中宋" pitchFamily="2" charset="-122"/>
                <a:cs typeface="Arial" charset="0"/>
              </a:rPr>
              <a:t>在数字通信中应用较为广泛，尤其适用于衰落信道</a:t>
            </a:r>
            <a:endParaRPr lang="zh-CN" altLang="en-US" sz="2400" kern="0" dirty="0">
              <a:ea typeface="华文中宋" pitchFamily="2" charset="-122"/>
              <a:cs typeface="Arial" charset="0"/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zh-CN" altLang="zh-CN" sz="2400" kern="0" dirty="0">
                <a:ea typeface="华文中宋" pitchFamily="2" charset="-122"/>
                <a:cs typeface="Arial" charset="0"/>
              </a:rPr>
              <a:t>（如短波无线电信道）的场合。</a:t>
            </a:r>
            <a:endParaRPr lang="zh-CN" altLang="en-US" sz="2400" kern="0" dirty="0">
              <a:ea typeface="华文中宋" pitchFamily="2" charset="-122"/>
              <a:cs typeface="Arial" charset="0"/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zh-CN" altLang="en-US" sz="2400" kern="0" dirty="0">
                <a:ea typeface="华文中宋" pitchFamily="2" charset="-122"/>
                <a:cs typeface="Arial" charset="0"/>
              </a:rPr>
              <a:t>      </a:t>
            </a:r>
            <a:r>
              <a:rPr lang="zh-CN" altLang="zh-CN" sz="2400" kern="0" dirty="0">
                <a:ea typeface="华文中宋" pitchFamily="2" charset="-122"/>
                <a:cs typeface="Arial" charset="0"/>
              </a:rPr>
              <a:t>国际电信联盟（</a:t>
            </a:r>
            <a:r>
              <a:rPr lang="en-US" altLang="zh-CN" sz="2400" kern="0" dirty="0">
                <a:ea typeface="华文中宋" pitchFamily="2" charset="-122"/>
                <a:cs typeface="Arial" charset="0"/>
              </a:rPr>
              <a:t>ITU</a:t>
            </a:r>
            <a:r>
              <a:rPr lang="zh-CN" altLang="zh-CN" sz="2400" kern="0" dirty="0">
                <a:ea typeface="华文中宋" pitchFamily="2" charset="-122"/>
                <a:cs typeface="Arial" charset="0"/>
              </a:rPr>
              <a:t>）建议在数据率低于</a:t>
            </a:r>
            <a:r>
              <a:rPr lang="en-US" altLang="zh-CN" sz="2400" kern="0" dirty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1200 b/s</a:t>
            </a:r>
          </a:p>
          <a:p>
            <a:pPr marL="342900" indent="-342900">
              <a:lnSpc>
                <a:spcPct val="150000"/>
              </a:lnSpc>
              <a:defRPr/>
            </a:pPr>
            <a:r>
              <a:rPr lang="zh-CN" altLang="en-US" sz="2400" kern="0" dirty="0">
                <a:ea typeface="华文中宋" pitchFamily="2" charset="-122"/>
                <a:cs typeface="Arial" charset="0"/>
              </a:rPr>
              <a:t>的场合</a:t>
            </a:r>
            <a:r>
              <a:rPr lang="zh-CN" altLang="zh-CN" sz="2400" kern="0" dirty="0">
                <a:ea typeface="华文中宋" pitchFamily="2" charset="-122"/>
                <a:cs typeface="Arial" charset="0"/>
              </a:rPr>
              <a:t>采用</a:t>
            </a:r>
            <a:r>
              <a:rPr lang="en-US" altLang="zh-CN" sz="2400" kern="0" dirty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2FSK</a:t>
            </a:r>
            <a:r>
              <a:rPr lang="zh-CN" altLang="zh-CN" sz="2400" kern="0" dirty="0">
                <a:ea typeface="华文中宋" pitchFamily="2" charset="-122"/>
                <a:cs typeface="Arial" charset="0"/>
              </a:rPr>
              <a:t>体制。</a:t>
            </a:r>
            <a:endParaRPr lang="zh-CN" altLang="en-US" sz="2400" kern="0" dirty="0">
              <a:ea typeface="华文中宋" pitchFamily="2" charset="-122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60DE94-372D-486C-B3FC-8B514F9238CD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0656" name="Rectangle 16"/>
          <p:cNvSpPr>
            <a:spLocks noChangeArrowheads="1"/>
          </p:cNvSpPr>
          <p:nvPr/>
        </p:nvSpPr>
        <p:spPr bwMode="auto">
          <a:xfrm rot="5400000">
            <a:off x="5108575" y="2892425"/>
            <a:ext cx="3111500" cy="3917950"/>
          </a:xfrm>
          <a:prstGeom prst="rect">
            <a:avLst/>
          </a:prstGeom>
          <a:solidFill>
            <a:schemeClr val="bg1">
              <a:lumMod val="95000"/>
              <a:alpha val="58823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lvl="2" algn="ctr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endParaRPr lang="en-US" altLang="zh-CN" b="1">
              <a:solidFill>
                <a:srgbClr val="10880A"/>
              </a:solidFill>
            </a:endParaRPr>
          </a:p>
          <a:p>
            <a:pPr algn="ctr" eaLnBrk="0" hangingPunct="0">
              <a:defRPr/>
            </a:pPr>
            <a:endParaRPr lang="en-US" altLang="zh-CN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62063"/>
            <a:ext cx="4133850" cy="19002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原理：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65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波形：</a:t>
            </a:r>
          </a:p>
          <a:p>
            <a:pPr eaLnBrk="1" hangingPunct="1">
              <a:lnSpc>
                <a:spcPct val="165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表达式：</a:t>
            </a:r>
          </a:p>
          <a:p>
            <a:pPr lvl="1" eaLnBrk="1" hangingPunct="1"/>
            <a:endParaRPr lang="zh-CN" altLang="en-US" b="1" smtClean="0">
              <a:solidFill>
                <a:srgbClr val="000099"/>
              </a:solidFill>
            </a:endParaRPr>
          </a:p>
          <a:p>
            <a:pPr lvl="1" eaLnBrk="1" hangingPunct="1"/>
            <a:endParaRPr lang="zh-CN" altLang="en-US" b="1" smtClean="0">
              <a:solidFill>
                <a:srgbClr val="10880A"/>
              </a:solidFill>
            </a:endParaRPr>
          </a:p>
          <a:p>
            <a:pPr lvl="1" eaLnBrk="1" hangingPunct="1"/>
            <a:endParaRPr lang="en-US" altLang="zh-CN" b="1" smtClean="0">
              <a:solidFill>
                <a:srgbClr val="10880A"/>
              </a:solidFill>
            </a:endParaRP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1038225" y="3429000"/>
          <a:ext cx="33782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3" imgW="1295400" imgH="228600" progId="Equation.DSMT4">
                  <p:embed/>
                </p:oleObj>
              </mc:Choice>
              <mc:Fallback>
                <p:oleObj name="Equation" r:id="rId3" imgW="12954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3429000"/>
                        <a:ext cx="3378200" cy="5937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7F8C4">
                                <a:alpha val="76077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7" name="Object 7"/>
          <p:cNvGraphicFramePr>
            <a:graphicFrameLocks noChangeAspect="1"/>
          </p:cNvGraphicFramePr>
          <p:nvPr/>
        </p:nvGraphicFramePr>
        <p:xfrm>
          <a:off x="1295400" y="5229225"/>
          <a:ext cx="198755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Equation" r:id="rId5" imgW="1066800" imgH="457200" progId="Equation.DSMT4">
                  <p:embed/>
                </p:oleObj>
              </mc:Choice>
              <mc:Fallback>
                <p:oleObj name="Equation" r:id="rId5" imgW="10668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29225"/>
                        <a:ext cx="1987550" cy="915988"/>
                      </a:xfrm>
                      <a:prstGeom prst="rect">
                        <a:avLst/>
                      </a:prstGeom>
                      <a:solidFill>
                        <a:schemeClr val="bg1">
                          <a:alpha val="54117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9" name="Object 9"/>
          <p:cNvGraphicFramePr>
            <a:graphicFrameLocks noChangeAspect="1"/>
          </p:cNvGraphicFramePr>
          <p:nvPr/>
        </p:nvGraphicFramePr>
        <p:xfrm>
          <a:off x="4841875" y="3384550"/>
          <a:ext cx="37353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Equation" r:id="rId7" imgW="1562100" imgH="228600" progId="Equation.DSMT4">
                  <p:embed/>
                </p:oleObj>
              </mc:Choice>
              <mc:Fallback>
                <p:oleObj name="Equation" r:id="rId7" imgW="15621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3384550"/>
                        <a:ext cx="3735388" cy="615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0" name="Object 10"/>
          <p:cNvGraphicFramePr>
            <a:graphicFrameLocks noChangeAspect="1"/>
          </p:cNvGraphicFramePr>
          <p:nvPr/>
        </p:nvGraphicFramePr>
        <p:xfrm>
          <a:off x="5235575" y="4140200"/>
          <a:ext cx="304006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9" imgW="1320227" imgH="482391" progId="Equation.DSMT4">
                  <p:embed/>
                </p:oleObj>
              </mc:Choice>
              <mc:Fallback>
                <p:oleObj name="Equation" r:id="rId9" imgW="1320227" imgH="48239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4140200"/>
                        <a:ext cx="304006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AFA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1" name="Object 11"/>
          <p:cNvGraphicFramePr>
            <a:graphicFrameLocks noChangeAspect="1"/>
          </p:cNvGraphicFramePr>
          <p:nvPr/>
        </p:nvGraphicFramePr>
        <p:xfrm>
          <a:off x="4797425" y="5251450"/>
          <a:ext cx="382587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Equation" r:id="rId11" imgW="1790700" imgH="482600" progId="Equation.DSMT4">
                  <p:embed/>
                </p:oleObj>
              </mc:Choice>
              <mc:Fallback>
                <p:oleObj name="Equation" r:id="rId11" imgW="1790700" imgH="482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425" y="5251450"/>
                        <a:ext cx="3825875" cy="1131888"/>
                      </a:xfrm>
                      <a:prstGeom prst="rect">
                        <a:avLst/>
                      </a:prstGeom>
                      <a:solidFill>
                        <a:schemeClr val="bg1">
                          <a:alpha val="78038"/>
                        </a:schemeClr>
                      </a:solidFill>
                      <a:ln w="9525">
                        <a:solidFill>
                          <a:srgbClr val="B2B2B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40659" name="AutoShape 19"/>
          <p:cNvSpPr>
            <a:spLocks noChangeArrowheads="1"/>
          </p:cNvSpPr>
          <p:nvPr/>
        </p:nvSpPr>
        <p:spPr bwMode="auto">
          <a:xfrm>
            <a:off x="2778125" y="2673350"/>
            <a:ext cx="1216025" cy="539750"/>
          </a:xfrm>
          <a:prstGeom prst="wedgeRoundRectCallout">
            <a:avLst>
              <a:gd name="adj1" fmla="val -23259"/>
              <a:gd name="adj2" fmla="val 9714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Arial" charset="0"/>
                <a:ea typeface="宋体" pitchFamily="2" charset="-122"/>
              </a:rPr>
              <a:t>双极性</a:t>
            </a:r>
          </a:p>
        </p:txBody>
      </p:sp>
      <p:sp>
        <p:nvSpPr>
          <p:cNvPr id="21516" name="Rectangle 52"/>
          <p:cNvSpPr>
            <a:spLocks noChangeArrowheads="1"/>
          </p:cNvSpPr>
          <p:nvPr/>
        </p:nvSpPr>
        <p:spPr bwMode="auto">
          <a:xfrm>
            <a:off x="1936750" y="1295400"/>
            <a:ext cx="2222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FontTx/>
              <a:buNone/>
            </a:pP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s(t)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  <a:sym typeface="Symbol" pitchFamily="18" charset="2"/>
              </a:rPr>
              <a:t></a:t>
            </a: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载波相位</a:t>
            </a:r>
          </a:p>
        </p:txBody>
      </p:sp>
      <p:sp>
        <p:nvSpPr>
          <p:cNvPr id="18" name="椭圆形标注 17"/>
          <p:cNvSpPr>
            <a:spLocks noChangeArrowheads="1"/>
          </p:cNvSpPr>
          <p:nvPr/>
        </p:nvSpPr>
        <p:spPr bwMode="auto">
          <a:xfrm>
            <a:off x="2616200" y="3429000"/>
            <a:ext cx="666750" cy="711200"/>
          </a:xfrm>
          <a:prstGeom prst="wedgeEllipseCallout">
            <a:avLst>
              <a:gd name="adj1" fmla="val 28083"/>
              <a:gd name="adj2" fmla="val -93477"/>
            </a:avLst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3329" name="Object 8"/>
          <p:cNvGraphicFramePr>
            <a:graphicFrameLocks noChangeAspect="1"/>
          </p:cNvGraphicFramePr>
          <p:nvPr/>
        </p:nvGraphicFramePr>
        <p:xfrm>
          <a:off x="1312863" y="4406900"/>
          <a:ext cx="296703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公式" r:id="rId13" imgW="1346200" imgH="342900" progId="Equation.3">
                  <p:embed/>
                </p:oleObj>
              </mc:Choice>
              <mc:Fallback>
                <p:oleObj name="公式" r:id="rId13" imgW="1346200" imgH="342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406900"/>
                        <a:ext cx="296703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-6350" y="450850"/>
            <a:ext cx="72453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.1.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3 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二进制相移键控 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rgbClr val="000099"/>
                </a:solidFill>
              </a:rPr>
              <a:t>2PSK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3200" b="1" kern="0" dirty="0">
              <a:solidFill>
                <a:srgbClr val="000099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1651000" y="5594350"/>
          <a:ext cx="2508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公式" r:id="rId15" imgW="114151" imgH="215619" progId="Equation.3">
                  <p:embed/>
                </p:oleObj>
              </mc:Choice>
              <mc:Fallback>
                <p:oleObj name="公式" r:id="rId15" imgW="114151" imgH="2156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594350"/>
                        <a:ext cx="2508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21" name="Picture 18" descr="C:\Documents and Settings\Administrator\桌面\图片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0"/>
          <a:stretch>
            <a:fillRect/>
          </a:stretch>
        </p:blipFill>
        <p:spPr bwMode="auto">
          <a:xfrm>
            <a:off x="4905375" y="1179513"/>
            <a:ext cx="37179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0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0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56" grpId="0" animBg="1"/>
      <p:bldP spid="240659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5F06FBC-A1DE-4C3A-8DD3-53CAAF312C81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56337" name="Object 17"/>
          <p:cNvGraphicFramePr>
            <a:graphicFrameLocks noChangeAspect="1"/>
          </p:cNvGraphicFramePr>
          <p:nvPr>
            <p:ph sz="quarter" idx="2"/>
          </p:nvPr>
        </p:nvGraphicFramePr>
        <p:xfrm>
          <a:off x="5056188" y="2003425"/>
          <a:ext cx="3382962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Visio" r:id="rId3" imgW="2206752" imgH="1162254" progId="Visio.Drawing.11">
                  <p:embed/>
                </p:oleObj>
              </mc:Choice>
              <mc:Fallback>
                <p:oleObj name="Visio" r:id="rId3" imgW="2206752" imgH="1162254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188" y="2003425"/>
                        <a:ext cx="3382962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838200" y="509588"/>
            <a:ext cx="23129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ea typeface="楷体_GB2312" pitchFamily="49" charset="-122"/>
              </a:rPr>
              <a:t>2PSK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产生 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5011738" y="1223963"/>
            <a:ext cx="1663700" cy="5413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CC"/>
              </a:buClr>
              <a:buSzPct val="60000"/>
              <a:buFont typeface="Wingdings" pitchFamily="2" charset="2"/>
              <a:buChar char="u"/>
              <a:defRPr/>
            </a:pPr>
            <a:r>
              <a:rPr lang="zh-CN" altLang="en-US" sz="2400" b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键控法</a:t>
            </a:r>
            <a:endParaRPr lang="zh-CN" altLang="en-US" sz="3500" b="1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6340" name="Object 20"/>
          <p:cNvGraphicFramePr>
            <a:graphicFrameLocks noChangeAspect="1"/>
          </p:cNvGraphicFramePr>
          <p:nvPr>
            <p:ph sz="quarter" idx="3"/>
          </p:nvPr>
        </p:nvGraphicFramePr>
        <p:xfrm>
          <a:off x="817563" y="1987550"/>
          <a:ext cx="3354387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Visio" r:id="rId5" imgW="2019559" imgH="1002099" progId="Visio.Drawing.11">
                  <p:embed/>
                </p:oleObj>
              </mc:Choice>
              <mc:Fallback>
                <p:oleObj name="Visio" r:id="rId5" imgW="2019559" imgH="1002099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1987550"/>
                        <a:ext cx="3354387" cy="1663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838200" y="3932238"/>
            <a:ext cx="23129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ea typeface="楷体_GB2312" pitchFamily="49" charset="-122"/>
              </a:rPr>
              <a:t>2PSK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解调</a:t>
            </a:r>
            <a:r>
              <a:rPr lang="zh-CN" altLang="en-US" sz="2800" dirty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56345" name="Object 25"/>
          <p:cNvGraphicFramePr>
            <a:graphicFrameLocks noChangeAspect="1"/>
          </p:cNvGraphicFramePr>
          <p:nvPr/>
        </p:nvGraphicFramePr>
        <p:xfrm>
          <a:off x="881063" y="4713288"/>
          <a:ext cx="769620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Visio" r:id="rId7" imgW="5057607" imgH="1238181" progId="Visio.Drawing.11">
                  <p:embed/>
                </p:oleObj>
              </mc:Choice>
              <mc:Fallback>
                <p:oleObj name="Visio" r:id="rId7" imgW="5057607" imgH="1238181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4713288"/>
                        <a:ext cx="7696200" cy="191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1149350" y="1223963"/>
            <a:ext cx="2205038" cy="5413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CC"/>
              </a:buClr>
              <a:buSzPct val="60000"/>
              <a:buFont typeface="Wingdings" pitchFamily="2" charset="2"/>
              <a:buChar char="u"/>
              <a:defRPr/>
            </a:pPr>
            <a:r>
              <a:rPr lang="zh-CN" altLang="en-US" sz="2400" b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模拟调制法</a:t>
            </a:r>
            <a:endParaRPr lang="zh-CN" altLang="en-US" sz="3500" b="1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5" grpId="0" animBg="1"/>
      <p:bldP spid="56344" grpId="0"/>
      <p:bldP spid="563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EE85B5D-12AC-4654-B18C-4EFCBA441431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7675" y="1517650"/>
            <a:ext cx="6721475" cy="43116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969696"/>
              </a:buClr>
              <a:buSzPct val="65000"/>
              <a:buFont typeface="Wingdings" pitchFamily="2" charset="2"/>
              <a:buNone/>
            </a:pPr>
            <a:r>
              <a:rPr lang="zh-CN" altLang="en-US" sz="2800" b="0" smtClean="0">
                <a:latin typeface="微软雅黑" pitchFamily="34" charset="-122"/>
                <a:ea typeface="微软雅黑" pitchFamily="34" charset="-122"/>
              </a:rPr>
              <a:t>二进制数字调制</a:t>
            </a:r>
            <a:r>
              <a:rPr lang="en-US" altLang="zh-CN" sz="2800" b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b="0" smtClean="0">
                <a:latin typeface="微软雅黑" pitchFamily="34" charset="-122"/>
                <a:ea typeface="微软雅黑" pitchFamily="34" charset="-122"/>
              </a:rPr>
              <a:t>解调原理 </a:t>
            </a:r>
            <a:endParaRPr lang="en-US" altLang="zh-CN" sz="2800" b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200"/>
              </a:lnSpc>
              <a:buClr>
                <a:srgbClr val="969696"/>
              </a:buClr>
              <a:buSzPct val="65000"/>
              <a:buFont typeface="Wingdings" pitchFamily="2" charset="2"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en-US" altLang="zh-CN" sz="2400" b="0" smtClean="0">
                <a:solidFill>
                  <a:srgbClr val="000099"/>
                </a:solidFill>
                <a:latin typeface="Arial" charset="0"/>
                <a:cs typeface="Arial" charset="0"/>
              </a:rPr>
              <a:t>2ASK</a:t>
            </a:r>
          </a:p>
          <a:p>
            <a:pPr eaLnBrk="1" hangingPunct="1">
              <a:lnSpc>
                <a:spcPts val="3200"/>
              </a:lnSpc>
              <a:buClr>
                <a:srgbClr val="969696"/>
              </a:buClr>
              <a:buSzPct val="65000"/>
              <a:buFont typeface="Wingdings" pitchFamily="2" charset="2"/>
              <a:buNone/>
            </a:pPr>
            <a:r>
              <a:rPr lang="en-US" altLang="zh-CN" sz="2400" b="0" smtClean="0">
                <a:solidFill>
                  <a:srgbClr val="000099"/>
                </a:solidFill>
                <a:latin typeface="Arial" charset="0"/>
                <a:cs typeface="Arial" charset="0"/>
              </a:rPr>
              <a:t>              2FSK</a:t>
            </a:r>
          </a:p>
          <a:p>
            <a:pPr eaLnBrk="1" hangingPunct="1">
              <a:lnSpc>
                <a:spcPts val="3500"/>
              </a:lnSpc>
              <a:buClr>
                <a:srgbClr val="969696"/>
              </a:buClr>
              <a:buSzPct val="65000"/>
              <a:buFont typeface="Wingdings" pitchFamily="2" charset="2"/>
              <a:buNone/>
            </a:pPr>
            <a:r>
              <a:rPr lang="en-US" altLang="zh-CN" sz="2400" b="0" smtClean="0">
                <a:solidFill>
                  <a:srgbClr val="000099"/>
                </a:solidFill>
                <a:latin typeface="Arial" charset="0"/>
                <a:cs typeface="Arial" charset="0"/>
              </a:rPr>
              <a:t>              2PSK/2DPSK </a:t>
            </a:r>
            <a:endParaRPr lang="en-US" altLang="zh-CN" sz="2400" b="0" smtClean="0">
              <a:solidFill>
                <a:srgbClr val="000099"/>
              </a:solidFill>
              <a:latin typeface="Arial" charset="0"/>
              <a:ea typeface="华文中宋" pitchFamily="2" charset="-122"/>
              <a:cs typeface="Arial" charset="0"/>
            </a:endParaRPr>
          </a:p>
          <a:p>
            <a:pPr eaLnBrk="1" hangingPunct="1">
              <a:lnSpc>
                <a:spcPts val="3500"/>
              </a:lnSpc>
              <a:buFont typeface="Wingdings" pitchFamily="2" charset="2"/>
              <a:buNone/>
            </a:pPr>
            <a:r>
              <a:rPr lang="zh-CN" altLang="en-US" sz="2800" b="0" smtClean="0">
                <a:latin typeface="微软雅黑" pitchFamily="34" charset="-122"/>
                <a:ea typeface="微软雅黑" pitchFamily="34" charset="-122"/>
              </a:rPr>
              <a:t>二进制数字调制系统抗噪声性能</a:t>
            </a:r>
          </a:p>
          <a:p>
            <a:pPr eaLnBrk="1" hangingPunct="1">
              <a:lnSpc>
                <a:spcPts val="4800"/>
              </a:lnSpc>
              <a:buFont typeface="Wingdings" pitchFamily="2" charset="2"/>
              <a:buNone/>
            </a:pPr>
            <a:r>
              <a:rPr lang="zh-CN" altLang="en-US" sz="2800" b="0" smtClean="0">
                <a:latin typeface="微软雅黑" pitchFamily="34" charset="-122"/>
                <a:ea typeface="微软雅黑" pitchFamily="34" charset="-122"/>
              </a:rPr>
              <a:t>二进制数字调制系统的性能比较</a:t>
            </a:r>
            <a:endParaRPr lang="en-US" altLang="zh-CN" sz="2800" b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969696"/>
              </a:buClr>
              <a:buSzPct val="65000"/>
              <a:buFont typeface="Wingdings" pitchFamily="2" charset="2"/>
              <a:buNone/>
            </a:pPr>
            <a:r>
              <a:rPr lang="zh-CN" altLang="en-US" sz="2800" b="0" smtClean="0">
                <a:latin typeface="微软雅黑" pitchFamily="34" charset="-122"/>
                <a:ea typeface="微软雅黑" pitchFamily="34" charset="-122"/>
              </a:rPr>
              <a:t>多进制数字调制原理和特点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92100"/>
            <a:ext cx="2660650" cy="7080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本章内容</a:t>
            </a:r>
            <a:r>
              <a:rPr lang="en-US" altLang="zh-CN" sz="3600" dirty="0">
                <a:solidFill>
                  <a:schemeClr val="bg1"/>
                </a:solidFill>
                <a:latin typeface="+mn-lt"/>
                <a:ea typeface="微软雅黑" pitchFamily="34" charset="-122"/>
                <a:cs typeface="Arial" pitchFamily="34" charset="0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429375" y="425450"/>
            <a:ext cx="2428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solidFill>
                  <a:schemeClr val="bg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>
                <a:solidFill>
                  <a:schemeClr val="bg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  数字调制  </a:t>
            </a:r>
            <a:r>
              <a:rPr lang="en-US" altLang="zh-CN" sz="2400" dirty="0">
                <a:solidFill>
                  <a:schemeClr val="bg2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endParaRPr lang="zh-CN" altLang="en-US" sz="2400" dirty="0">
              <a:solidFill>
                <a:schemeClr val="bg2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5126" name="Group 8"/>
          <p:cNvGrpSpPr>
            <a:grpSpLocks/>
          </p:cNvGrpSpPr>
          <p:nvPr/>
        </p:nvGrpSpPr>
        <p:grpSpPr bwMode="auto">
          <a:xfrm>
            <a:off x="1443038" y="1835150"/>
            <a:ext cx="185737" cy="207963"/>
            <a:chOff x="2976" y="1008"/>
            <a:chExt cx="1056" cy="432"/>
          </a:xfrm>
        </p:grpSpPr>
        <p:sp>
          <p:nvSpPr>
            <p:cNvPr id="5136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37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5127" name="Group 17"/>
          <p:cNvGrpSpPr>
            <a:grpSpLocks/>
          </p:cNvGrpSpPr>
          <p:nvPr/>
        </p:nvGrpSpPr>
        <p:grpSpPr bwMode="auto">
          <a:xfrm>
            <a:off x="1444625" y="3887788"/>
            <a:ext cx="185738" cy="207962"/>
            <a:chOff x="2976" y="1008"/>
            <a:chExt cx="1056" cy="432"/>
          </a:xfrm>
        </p:grpSpPr>
        <p:sp>
          <p:nvSpPr>
            <p:cNvPr id="5134" name="Oval 18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35" name="Oval 19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5128" name="Group 20"/>
          <p:cNvGrpSpPr>
            <a:grpSpLocks/>
          </p:cNvGrpSpPr>
          <p:nvPr/>
        </p:nvGrpSpPr>
        <p:grpSpPr bwMode="auto">
          <a:xfrm>
            <a:off x="1444625" y="4540250"/>
            <a:ext cx="185738" cy="207963"/>
            <a:chOff x="2976" y="1008"/>
            <a:chExt cx="1056" cy="432"/>
          </a:xfrm>
        </p:grpSpPr>
        <p:sp>
          <p:nvSpPr>
            <p:cNvPr id="5132" name="Oval 21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33" name="Oval 22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5129" name="Group 8"/>
          <p:cNvGrpSpPr>
            <a:grpSpLocks/>
          </p:cNvGrpSpPr>
          <p:nvPr/>
        </p:nvGrpSpPr>
        <p:grpSpPr bwMode="auto">
          <a:xfrm>
            <a:off x="1458913" y="5237163"/>
            <a:ext cx="185737" cy="207962"/>
            <a:chOff x="2976" y="1008"/>
            <a:chExt cx="1056" cy="432"/>
          </a:xfrm>
        </p:grpSpPr>
        <p:sp>
          <p:nvSpPr>
            <p:cNvPr id="5130" name="Oval 9"/>
            <p:cNvSpPr>
              <a:spLocks noChangeArrowheads="1"/>
            </p:cNvSpPr>
            <p:nvPr/>
          </p:nvSpPr>
          <p:spPr bwMode="auto">
            <a:xfrm>
              <a:off x="2976" y="1008"/>
              <a:ext cx="1056" cy="432"/>
            </a:xfrm>
            <a:prstGeom prst="ellipse">
              <a:avLst/>
            </a:prstGeom>
            <a:gradFill rotWithShape="0">
              <a:gsLst>
                <a:gs pos="0">
                  <a:srgbClr val="454A4D"/>
                </a:gs>
                <a:gs pos="100000">
                  <a:srgbClr val="BCCAD4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31" name="Oval 10"/>
            <p:cNvSpPr>
              <a:spLocks noChangeArrowheads="1"/>
            </p:cNvSpPr>
            <p:nvPr/>
          </p:nvSpPr>
          <p:spPr bwMode="auto">
            <a:xfrm>
              <a:off x="3024" y="1056"/>
              <a:ext cx="960" cy="336"/>
            </a:xfrm>
            <a:prstGeom prst="ellipse">
              <a:avLst/>
            </a:prstGeom>
            <a:gradFill rotWithShape="0">
              <a:gsLst>
                <a:gs pos="0">
                  <a:srgbClr val="BCCAD4"/>
                </a:gs>
                <a:gs pos="100000">
                  <a:srgbClr val="575D6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2" rIns="73025" bIns="36512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latin typeface="Arial" charset="0"/>
                <a:ea typeface="宋体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9D145A-675B-4465-8DCA-3BB6473B5047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368300"/>
            <a:ext cx="2430463" cy="1125538"/>
          </a:xfrm>
          <a:solidFill>
            <a:schemeClr val="bg1"/>
          </a:solidFill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b="0" dirty="0" smtClean="0"/>
              <a:t> </a:t>
            </a:r>
            <a:r>
              <a:rPr lang="en-US" altLang="zh-CN" sz="2800" dirty="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2PSK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解调原理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框图和各点波形</a:t>
            </a:r>
            <a:r>
              <a:rPr lang="zh-CN" altLang="en-US" sz="2400" b="0" dirty="0" smtClean="0">
                <a:latin typeface="华文中宋" pitchFamily="2" charset="-122"/>
                <a:ea typeface="华文中宋" pitchFamily="2" charset="-122"/>
              </a:rPr>
              <a:t>：</a:t>
            </a:r>
          </a:p>
        </p:txBody>
      </p:sp>
      <p:graphicFrame>
        <p:nvGraphicFramePr>
          <p:cNvPr id="23556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2660650" y="998538"/>
          <a:ext cx="6483350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70"/>
                      <a:stretch>
                        <a:fillRect/>
                      </a:stretch>
                    </p:blipFill>
                    <p:spPr bwMode="auto">
                      <a:xfrm>
                        <a:off x="2660650" y="998538"/>
                        <a:ext cx="6483350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5207" name="Object 7"/>
          <p:cNvGraphicFramePr>
            <a:graphicFrameLocks noChangeAspect="1"/>
          </p:cNvGraphicFramePr>
          <p:nvPr/>
        </p:nvGraphicFramePr>
        <p:xfrm>
          <a:off x="657225" y="2051050"/>
          <a:ext cx="4949825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Visio" r:id="rId5" imgW="4522175" imgH="4653311" progId="Visio.Drawing.11">
                  <p:embed/>
                </p:oleObj>
              </mc:Choice>
              <mc:Fallback>
                <p:oleObj name="Visio" r:id="rId5" imgW="4522175" imgH="4653311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051050"/>
                        <a:ext cx="4949825" cy="424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5209" name="Object 9"/>
          <p:cNvGraphicFramePr>
            <a:graphicFrameLocks noChangeAspect="1"/>
          </p:cNvGraphicFramePr>
          <p:nvPr/>
        </p:nvGraphicFramePr>
        <p:xfrm>
          <a:off x="657225" y="2051050"/>
          <a:ext cx="4949825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Visio" r:id="rId7" imgW="4522175" imgH="4653311" progId="Visio.Drawing.11">
                  <p:embed/>
                </p:oleObj>
              </mc:Choice>
              <mc:Fallback>
                <p:oleObj name="Visio" r:id="rId7" imgW="4522175" imgH="4653311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051050"/>
                        <a:ext cx="4949825" cy="424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17" name="Rectangle 17"/>
          <p:cNvSpPr>
            <a:spLocks noChangeArrowheads="1"/>
          </p:cNvSpPr>
          <p:nvPr/>
        </p:nvSpPr>
        <p:spPr bwMode="auto">
          <a:xfrm>
            <a:off x="5416550" y="2460625"/>
            <a:ext cx="2755900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9980"/>
            </a:prst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zh-CN" sz="280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2PSK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存在问题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</p:txBody>
      </p:sp>
      <p:sp>
        <p:nvSpPr>
          <p:cNvPr id="435218" name="Rectangle 18"/>
          <p:cNvSpPr>
            <a:spLocks noChangeArrowheads="1"/>
          </p:cNvSpPr>
          <p:nvPr/>
        </p:nvSpPr>
        <p:spPr bwMode="auto">
          <a:xfrm>
            <a:off x="5505450" y="5189538"/>
            <a:ext cx="2844800" cy="4619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解决方案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2400" dirty="0">
                <a:solidFill>
                  <a:srgbClr val="000099"/>
                </a:solidFill>
                <a:ea typeface="华文中宋" pitchFamily="2" charset="-122"/>
              </a:rPr>
              <a:t> </a:t>
            </a:r>
            <a:r>
              <a:rPr lang="en-US" altLang="zh-CN" sz="2400" b="1" dirty="0">
                <a:solidFill>
                  <a:schemeClr val="hlink"/>
                </a:solidFill>
                <a:ea typeface="华文中宋" pitchFamily="2" charset="-122"/>
              </a:rPr>
              <a:t>DPSK</a:t>
            </a:r>
            <a:r>
              <a:rPr lang="zh-CN" altLang="en-US" sz="24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35219" name="Rectangle 19"/>
          <p:cNvSpPr>
            <a:spLocks noChangeArrowheads="1"/>
          </p:cNvSpPr>
          <p:nvPr/>
        </p:nvSpPr>
        <p:spPr bwMode="auto">
          <a:xfrm>
            <a:off x="5973763" y="5740400"/>
            <a:ext cx="2420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chemeClr val="hlink"/>
                </a:solidFill>
                <a:latin typeface="Arial" charset="0"/>
                <a:ea typeface="宋体" pitchFamily="2" charset="-122"/>
              </a:rPr>
              <a:t>Differential PSK</a:t>
            </a:r>
            <a:r>
              <a:rPr lang="en-US" altLang="zh-CN" sz="2400" b="0">
                <a:latin typeface="Arial" charset="0"/>
                <a:ea typeface="宋体" pitchFamily="2" charset="-122"/>
              </a:rPr>
              <a:t> </a:t>
            </a:r>
          </a:p>
        </p:txBody>
      </p:sp>
      <p:sp>
        <p:nvSpPr>
          <p:cNvPr id="14" name="圆角矩形标注 13"/>
          <p:cNvSpPr>
            <a:spLocks noChangeArrowheads="1"/>
          </p:cNvSpPr>
          <p:nvPr/>
        </p:nvSpPr>
        <p:spPr bwMode="auto">
          <a:xfrm>
            <a:off x="5638800" y="3117850"/>
            <a:ext cx="2263775" cy="488950"/>
          </a:xfrm>
          <a:prstGeom prst="wedgeRoundRectCallout">
            <a:avLst>
              <a:gd name="adj1" fmla="val -85977"/>
              <a:gd name="adj2" fmla="val 24028"/>
              <a:gd name="adj3" fmla="val 16667"/>
            </a:avLst>
          </a:prstGeom>
          <a:solidFill>
            <a:srgbClr val="F2F2F2"/>
          </a:solidFill>
          <a:ln w="9525" algn="ctr">
            <a:solidFill>
              <a:srgbClr val="CC99FF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载波相位模糊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5" name="圆角矩形标注 14"/>
          <p:cNvSpPr/>
          <p:nvPr/>
        </p:nvSpPr>
        <p:spPr bwMode="auto">
          <a:xfrm>
            <a:off x="5727700" y="3962400"/>
            <a:ext cx="1733550" cy="933450"/>
          </a:xfrm>
          <a:prstGeom prst="wedgeRoundRectCallout">
            <a:avLst>
              <a:gd name="adj1" fmla="val -108071"/>
              <a:gd name="adj2" fmla="val 62216"/>
              <a:gd name="adj3" fmla="val 1666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r>
              <a:rPr lang="zh-CN" altLang="en-US" sz="2400" dirty="0">
                <a:solidFill>
                  <a:srgbClr val="800080"/>
                </a:solidFill>
                <a:ea typeface="华文中宋" pitchFamily="2" charset="-122"/>
              </a:rPr>
              <a:t>  </a:t>
            </a:r>
            <a:r>
              <a:rPr lang="zh-CN" altLang="en-US" sz="2400" dirty="0">
                <a:ea typeface="华文中宋" pitchFamily="2" charset="-122"/>
              </a:rPr>
              <a:t>倒</a:t>
            </a:r>
            <a:r>
              <a:rPr lang="en-US" altLang="zh-CN" sz="2400" dirty="0">
                <a:ea typeface="华文中宋" pitchFamily="2" charset="-122"/>
              </a:rPr>
              <a:t>π</a:t>
            </a:r>
            <a:r>
              <a:rPr lang="zh-CN" altLang="en-US" sz="2400" dirty="0">
                <a:ea typeface="华文中宋" pitchFamily="2" charset="-122"/>
              </a:rPr>
              <a:t>现象</a:t>
            </a:r>
            <a:endParaRPr lang="en-US" altLang="zh-CN" sz="2400" dirty="0">
              <a:ea typeface="华文中宋" pitchFamily="2" charset="-122"/>
            </a:endParaRPr>
          </a:p>
          <a:p>
            <a:pPr eaLnBrk="0" hangingPunct="0">
              <a:defRPr/>
            </a:pPr>
            <a:r>
              <a:rPr lang="en-US" altLang="zh-CN" sz="2400" dirty="0">
                <a:ea typeface="华文中宋" pitchFamily="2" charset="-122"/>
              </a:rPr>
              <a:t>(</a:t>
            </a:r>
            <a:r>
              <a:rPr lang="zh-CN" altLang="en-US" sz="2400" dirty="0">
                <a:ea typeface="华文中宋" pitchFamily="2" charset="-122"/>
              </a:rPr>
              <a:t>反相工作</a:t>
            </a:r>
            <a:r>
              <a:rPr lang="en-US" altLang="zh-CN" sz="2400" dirty="0">
                <a:ea typeface="华文中宋" pitchFamily="2" charset="-122"/>
              </a:rPr>
              <a:t>)</a:t>
            </a:r>
            <a:endParaRPr lang="zh-CN" altLang="en-US" sz="2400" dirty="0">
              <a:ea typeface="华文中宋" pitchFamily="2" charset="-122"/>
            </a:endParaRPr>
          </a:p>
          <a:p>
            <a:pPr eaLnBrk="0" hangingPunct="0"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4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0"/>
                                        <p:tgtEl>
                                          <p:spTgt spid="43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43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43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17" grpId="0" animBg="1"/>
      <p:bldP spid="435218" grpId="0" animBg="1"/>
      <p:bldP spid="435219" grpId="0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2B8602C-13E1-4FA1-9C64-FC4762A54A7A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1675" y="1314450"/>
            <a:ext cx="7920038" cy="5397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rgbClr val="969696"/>
              </a:buClr>
              <a:buFont typeface="Wingdings" pitchFamily="2" charset="2"/>
              <a:buNone/>
            </a:pPr>
            <a:r>
              <a:rPr lang="en-US" altLang="zh-CN" sz="2400" b="0" smtClean="0">
                <a:ea typeface="华文中宋" pitchFamily="2" charset="-122"/>
              </a:rPr>
              <a:t>                </a:t>
            </a:r>
            <a:r>
              <a:rPr lang="zh-CN" altLang="en-US" sz="2400" b="0" smtClean="0">
                <a:ea typeface="华文中宋" pitchFamily="2" charset="-122"/>
              </a:rPr>
              <a:t>利用前后相邻码元的载波</a:t>
            </a:r>
            <a:r>
              <a:rPr lang="zh-CN" altLang="en-US" sz="2400" b="0" smtClean="0">
                <a:solidFill>
                  <a:srgbClr val="FF0000"/>
                </a:solidFill>
                <a:ea typeface="华文中宋" pitchFamily="2" charset="-122"/>
              </a:rPr>
              <a:t>相对</a:t>
            </a:r>
            <a:r>
              <a:rPr lang="zh-CN" altLang="en-US" sz="2400" b="0" smtClean="0">
                <a:ea typeface="华文中宋" pitchFamily="2" charset="-122"/>
              </a:rPr>
              <a:t>相位表示信息。</a:t>
            </a:r>
          </a:p>
          <a:p>
            <a:pPr lvl="2" eaLnBrk="1" hangingPunct="1">
              <a:buFont typeface="Wingdings" pitchFamily="2" charset="2"/>
              <a:buNone/>
            </a:pPr>
            <a:endParaRPr lang="zh-CN" altLang="en-US" sz="2000" smtClean="0"/>
          </a:p>
          <a:p>
            <a:pPr lvl="3" eaLnBrk="1" hangingPunct="1">
              <a:buFont typeface="Wingdings" pitchFamily="2" charset="2"/>
              <a:buNone/>
            </a:pPr>
            <a:r>
              <a:rPr lang="zh-CN" altLang="en-US" sz="2000" smtClean="0"/>
              <a:t> </a:t>
            </a: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571750" y="1989138"/>
          <a:ext cx="389731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Equation" r:id="rId3" imgW="1727200" imgH="457200" progId="Equation.DSMT4">
                  <p:embed/>
                </p:oleObj>
              </mc:Choice>
              <mc:Fallback>
                <p:oleObj name="Equation" r:id="rId3" imgW="17272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1989138"/>
                        <a:ext cx="3897313" cy="10350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63136"/>
                        </a:schemeClr>
                      </a:solidFill>
                      <a:ln w="38100" cmpd="dbl">
                        <a:solidFill>
                          <a:srgbClr val="9999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8" name="Object 34"/>
          <p:cNvGraphicFramePr>
            <a:graphicFrameLocks noChangeAspect="1"/>
          </p:cNvGraphicFramePr>
          <p:nvPr/>
        </p:nvGraphicFramePr>
        <p:xfrm>
          <a:off x="5516563" y="3167063"/>
          <a:ext cx="2565400" cy="231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Visio" r:id="rId5" imgW="1258181" imgH="1136350" progId="Visio.Drawing.11">
                  <p:embed/>
                </p:oleObj>
              </mc:Choice>
              <mc:Fallback>
                <p:oleObj name="Visio" r:id="rId5" imgW="1258181" imgH="1136350" progId="Visio.Drawing.11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563" y="3167063"/>
                        <a:ext cx="2565400" cy="231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9" name="Object 35"/>
          <p:cNvGraphicFramePr>
            <a:graphicFrameLocks noChangeAspect="1"/>
          </p:cNvGraphicFramePr>
          <p:nvPr>
            <p:ph sz="half" idx="2"/>
          </p:nvPr>
        </p:nvGraphicFramePr>
        <p:xfrm>
          <a:off x="1106488" y="3938588"/>
          <a:ext cx="315118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Visio" r:id="rId7" imgW="1612744" imgH="527027" progId="Visio.Drawing.11">
                  <p:embed/>
                </p:oleObj>
              </mc:Choice>
              <mc:Fallback>
                <p:oleObj name="Visio" r:id="rId7" imgW="1612744" imgH="527027" progId="Visio.Drawing.11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3938588"/>
                        <a:ext cx="3151187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6" name="Rectangle 42"/>
          <p:cNvSpPr>
            <a:spLocks noChangeArrowheads="1"/>
          </p:cNvSpPr>
          <p:nvPr/>
        </p:nvSpPr>
        <p:spPr bwMode="auto">
          <a:xfrm>
            <a:off x="615950" y="3302000"/>
            <a:ext cx="166528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矢量图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:</a:t>
            </a:r>
          </a:p>
        </p:txBody>
      </p:sp>
      <p:sp>
        <p:nvSpPr>
          <p:cNvPr id="62509" name="Rectangle 45"/>
          <p:cNvSpPr>
            <a:spLocks noChangeArrowheads="1"/>
          </p:cNvSpPr>
          <p:nvPr/>
        </p:nvSpPr>
        <p:spPr bwMode="auto">
          <a:xfrm>
            <a:off x="7002463" y="4967288"/>
            <a:ext cx="10350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rgbClr val="969696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B</a:t>
            </a:r>
            <a:r>
              <a:rPr lang="zh-CN" altLang="en-US" sz="24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方式 </a:t>
            </a:r>
          </a:p>
        </p:txBody>
      </p:sp>
      <p:sp>
        <p:nvSpPr>
          <p:cNvPr id="62510" name="Rectangle 46"/>
          <p:cNvSpPr>
            <a:spLocks noChangeArrowheads="1"/>
          </p:cNvSpPr>
          <p:nvPr/>
        </p:nvSpPr>
        <p:spPr bwMode="auto">
          <a:xfrm>
            <a:off x="1601788" y="4967288"/>
            <a:ext cx="10350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rgbClr val="969696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A</a:t>
            </a:r>
            <a:r>
              <a:rPr lang="zh-CN" altLang="en-US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方式 </a:t>
            </a:r>
          </a:p>
        </p:txBody>
      </p:sp>
      <p:sp>
        <p:nvSpPr>
          <p:cNvPr id="62511" name="AutoShape 47"/>
          <p:cNvSpPr>
            <a:spLocks/>
          </p:cNvSpPr>
          <p:nvPr/>
        </p:nvSpPr>
        <p:spPr bwMode="auto">
          <a:xfrm>
            <a:off x="3132138" y="5641975"/>
            <a:ext cx="2519362" cy="809625"/>
          </a:xfrm>
          <a:prstGeom prst="borderCallout1">
            <a:avLst>
              <a:gd name="adj1" fmla="val -3810"/>
              <a:gd name="adj2" fmla="val -718"/>
              <a:gd name="adj3" fmla="val -104032"/>
              <a:gd name="adj4" fmla="val -4796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969696"/>
              </a:buClr>
              <a:buFont typeface="Wingdings" pitchFamily="2" charset="2"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基准 </a:t>
            </a:r>
            <a:r>
              <a:rPr lang="en-US" altLang="zh-CN" sz="2400" b="0">
                <a:latin typeface="Arial" charset="0"/>
                <a:ea typeface="华文中宋" pitchFamily="2" charset="-122"/>
              </a:rPr>
              <a:t>——2PSK</a:t>
            </a:r>
          </a:p>
          <a:p>
            <a:pPr>
              <a:spcBef>
                <a:spcPct val="0"/>
              </a:spcBef>
              <a:buClr>
                <a:srgbClr val="969696"/>
              </a:buClr>
              <a:buFont typeface="Wingdings" pitchFamily="2" charset="2"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前一 </a:t>
            </a:r>
            <a:r>
              <a:rPr lang="en-US" altLang="zh-CN" sz="2400" b="0">
                <a:latin typeface="Arial" charset="0"/>
                <a:ea typeface="华文中宋" pitchFamily="2" charset="-122"/>
              </a:rPr>
              <a:t>——2</a:t>
            </a:r>
            <a:r>
              <a:rPr lang="en-US" altLang="zh-CN" sz="2400" b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D</a:t>
            </a:r>
            <a:r>
              <a:rPr lang="en-US" altLang="zh-CN" sz="2400" b="0">
                <a:latin typeface="Arial" charset="0"/>
                <a:ea typeface="华文中宋" pitchFamily="2" charset="-122"/>
              </a:rPr>
              <a:t>PSK</a:t>
            </a:r>
          </a:p>
        </p:txBody>
      </p:sp>
      <p:sp>
        <p:nvSpPr>
          <p:cNvPr id="24587" name="Rectangle 48"/>
          <p:cNvSpPr>
            <a:spLocks noChangeArrowheads="1"/>
          </p:cNvSpPr>
          <p:nvPr/>
        </p:nvSpPr>
        <p:spPr bwMode="auto">
          <a:xfrm>
            <a:off x="615950" y="1384300"/>
            <a:ext cx="13779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原理：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6350" y="406400"/>
            <a:ext cx="83121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.1.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4 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二进制</a:t>
            </a:r>
            <a:r>
              <a:rPr lang="zh-CN" altLang="en-US" sz="3200" b="1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差分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相移键控</a:t>
            </a:r>
            <a:r>
              <a:rPr lang="zh-CN" altLang="en-US" sz="32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rgbClr val="000099"/>
                </a:solidFill>
              </a:rPr>
              <a:t>2</a:t>
            </a:r>
            <a:r>
              <a:rPr lang="en-US" altLang="zh-CN" sz="3200" b="1" dirty="0">
                <a:solidFill>
                  <a:schemeClr val="hlink"/>
                </a:solidFill>
                <a:ea typeface="隶书" pitchFamily="49" charset="-122"/>
              </a:rPr>
              <a:t>D</a:t>
            </a:r>
            <a:r>
              <a:rPr lang="en-US" altLang="zh-CN" sz="3200" b="1" dirty="0">
                <a:solidFill>
                  <a:srgbClr val="000099"/>
                </a:solidFill>
              </a:rPr>
              <a:t>PSK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3200" b="1" kern="0" dirty="0">
              <a:solidFill>
                <a:srgbClr val="000099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6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6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6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06" grpId="0" animBg="1"/>
      <p:bldP spid="62509" grpId="0" animBg="1"/>
      <p:bldP spid="62510" grpId="0" animBg="1"/>
      <p:bldP spid="625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407AA5-6ACC-4D34-B51C-A9B1564FA2A7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77838" y="2940050"/>
            <a:ext cx="1249362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波形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727200" y="1162050"/>
          <a:ext cx="63246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Equation" r:id="rId3" imgW="3213100" imgH="736600" progId="Equation.DSMT4">
                  <p:embed/>
                </p:oleObj>
              </mc:Choice>
              <mc:Fallback>
                <p:oleObj name="Equation" r:id="rId3" imgW="3213100" imgH="736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1162050"/>
                        <a:ext cx="6324600" cy="13589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B2B2B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7" name="Object 5"/>
          <p:cNvGraphicFramePr>
            <a:graphicFrameLocks noChangeAspect="1"/>
          </p:cNvGraphicFramePr>
          <p:nvPr/>
        </p:nvGraphicFramePr>
        <p:xfrm>
          <a:off x="1373188" y="2673350"/>
          <a:ext cx="7154862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Visio" r:id="rId5" imgW="5416731" imgH="1696628" progId="Visio.Drawing.11">
                  <p:embed/>
                </p:oleObj>
              </mc:Choice>
              <mc:Fallback>
                <p:oleObj name="Visio" r:id="rId5" imgW="5416731" imgH="1696628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2673350"/>
                        <a:ext cx="7154862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78" name="Oval 6"/>
          <p:cNvSpPr>
            <a:spLocks noChangeArrowheads="1"/>
          </p:cNvSpPr>
          <p:nvPr/>
        </p:nvSpPr>
        <p:spPr bwMode="auto">
          <a:xfrm>
            <a:off x="646113" y="584200"/>
            <a:ext cx="1169987" cy="5746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999FF"/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r>
              <a:rPr lang="en-US" altLang="zh-CN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2400" b="1" dirty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1504950" y="3248025"/>
            <a:ext cx="6751638" cy="314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438280" name="Object 8"/>
          <p:cNvGraphicFramePr>
            <a:graphicFrameLocks noChangeAspect="1"/>
          </p:cNvGraphicFramePr>
          <p:nvPr/>
        </p:nvGraphicFramePr>
        <p:xfrm>
          <a:off x="2808288" y="5405438"/>
          <a:ext cx="2474912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公式" r:id="rId7" imgW="876300" imgH="228600" progId="Equation.3">
                  <p:embed/>
                </p:oleObj>
              </mc:Choice>
              <mc:Fallback>
                <p:oleObj name="公式" r:id="rId7" imgW="8763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5405438"/>
                        <a:ext cx="2474912" cy="6461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4B0A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482600" y="4762500"/>
            <a:ext cx="2568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差分编码规则：</a:t>
            </a: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683250" y="5043488"/>
            <a:ext cx="2800350" cy="13636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ts val="3400"/>
              </a:lnSpc>
              <a:defRPr/>
            </a:pPr>
            <a:r>
              <a:rPr lang="zh-CN" altLang="en-US" sz="2800" dirty="0">
                <a:ea typeface="华文中宋" pitchFamily="2" charset="-122"/>
                <a:cs typeface="Arial" charset="0"/>
              </a:rPr>
              <a:t>⊕</a:t>
            </a:r>
            <a:r>
              <a:rPr lang="zh-CN" altLang="en-US" sz="2000" dirty="0">
                <a:ea typeface="华文中宋" pitchFamily="2" charset="-122"/>
                <a:cs typeface="Arial" charset="0"/>
              </a:rPr>
              <a:t>为模</a:t>
            </a:r>
            <a:r>
              <a:rPr lang="en-US" altLang="zh-CN" sz="2000" dirty="0">
                <a:ea typeface="华文中宋" pitchFamily="2" charset="-122"/>
                <a:cs typeface="Arial" charset="0"/>
              </a:rPr>
              <a:t>2</a:t>
            </a:r>
            <a:r>
              <a:rPr lang="zh-CN" altLang="en-US" sz="2000" dirty="0">
                <a:ea typeface="华文中宋" pitchFamily="2" charset="-122"/>
                <a:cs typeface="Arial" charset="0"/>
              </a:rPr>
              <a:t>加</a:t>
            </a:r>
            <a:endParaRPr lang="en-US" altLang="zh-CN" sz="2000" dirty="0">
              <a:ea typeface="华文中宋" pitchFamily="2" charset="-122"/>
              <a:cs typeface="Arial" charset="0"/>
            </a:endParaRPr>
          </a:p>
          <a:p>
            <a:pPr eaLnBrk="0" hangingPunct="0">
              <a:lnSpc>
                <a:spcPts val="3400"/>
              </a:lnSpc>
              <a:defRPr/>
            </a:pPr>
            <a:r>
              <a:rPr lang="en-US" altLang="zh-CN" sz="2400" i="1" dirty="0">
                <a:latin typeface="Times New Roman" pitchFamily="18" charset="0"/>
                <a:ea typeface="华文中宋" pitchFamily="2" charset="-122"/>
                <a:cs typeface="Arial" charset="0"/>
              </a:rPr>
              <a:t>b</a:t>
            </a:r>
            <a:r>
              <a:rPr lang="en-US" altLang="zh-CN" sz="2400" i="1" baseline="-25000" dirty="0">
                <a:latin typeface="Times New Roman" pitchFamily="18" charset="0"/>
                <a:ea typeface="华文中宋" pitchFamily="2" charset="-122"/>
                <a:cs typeface="Arial" charset="0"/>
              </a:rPr>
              <a:t>n</a:t>
            </a:r>
            <a:r>
              <a:rPr lang="en-US" altLang="zh-CN" sz="2400" baseline="-25000" dirty="0">
                <a:latin typeface="Times New Roman" pitchFamily="18" charset="0"/>
                <a:ea typeface="华文中宋" pitchFamily="2" charset="-122"/>
                <a:cs typeface="Arial" charset="0"/>
              </a:rPr>
              <a:t>-1</a:t>
            </a:r>
            <a:r>
              <a:rPr lang="zh-CN" altLang="en-US" sz="2000" dirty="0">
                <a:latin typeface="Times New Roman" pitchFamily="18" charset="0"/>
                <a:ea typeface="华文中宋" pitchFamily="2" charset="-122"/>
                <a:cs typeface="Arial" charset="0"/>
              </a:rPr>
              <a:t>为 </a:t>
            </a:r>
            <a:r>
              <a:rPr lang="en-US" altLang="zh-CN" sz="2400" i="1" dirty="0" err="1">
                <a:latin typeface="Times New Roman" pitchFamily="18" charset="0"/>
                <a:ea typeface="华文中宋" pitchFamily="2" charset="-122"/>
                <a:cs typeface="Arial" charset="0"/>
              </a:rPr>
              <a:t>b</a:t>
            </a:r>
            <a:r>
              <a:rPr lang="en-US" altLang="zh-CN" sz="2400" i="1" baseline="-25000" dirty="0" err="1">
                <a:latin typeface="Times New Roman" pitchFamily="18" charset="0"/>
                <a:ea typeface="华文中宋" pitchFamily="2" charset="-122"/>
                <a:cs typeface="Arial" charset="0"/>
              </a:rPr>
              <a:t>n</a:t>
            </a:r>
            <a:r>
              <a:rPr lang="zh-CN" altLang="en-US" sz="2000" dirty="0">
                <a:latin typeface="Times New Roman" pitchFamily="18" charset="0"/>
                <a:ea typeface="华文中宋" pitchFamily="2" charset="-122"/>
                <a:cs typeface="Arial" charset="0"/>
              </a:rPr>
              <a:t>的前一码元 </a:t>
            </a:r>
            <a:endParaRPr lang="en-US" altLang="zh-CN" sz="2000" dirty="0">
              <a:latin typeface="Times New Roman" pitchFamily="18" charset="0"/>
              <a:ea typeface="华文中宋" pitchFamily="2" charset="-122"/>
              <a:cs typeface="Arial" charset="0"/>
            </a:endParaRPr>
          </a:p>
          <a:p>
            <a:pPr eaLnBrk="0" hangingPunct="0">
              <a:lnSpc>
                <a:spcPts val="3400"/>
              </a:lnSpc>
              <a:defRPr/>
            </a:pPr>
            <a:r>
              <a:rPr lang="zh-CN" altLang="en-US" sz="2000" dirty="0">
                <a:latin typeface="Times New Roman" pitchFamily="18" charset="0"/>
                <a:ea typeface="华文中宋" pitchFamily="2" charset="-122"/>
                <a:cs typeface="Arial" charset="0"/>
              </a:rPr>
              <a:t>最初</a:t>
            </a:r>
            <a:r>
              <a:rPr lang="en-US" altLang="zh-CN" sz="2400" i="1" dirty="0">
                <a:latin typeface="Times New Roman" pitchFamily="18" charset="0"/>
                <a:ea typeface="华文中宋" pitchFamily="2" charset="-122"/>
                <a:cs typeface="Arial" charset="0"/>
              </a:rPr>
              <a:t>b</a:t>
            </a:r>
            <a:r>
              <a:rPr lang="en-US" altLang="zh-CN" sz="2400" i="1" baseline="-25000" dirty="0">
                <a:latin typeface="Times New Roman" pitchFamily="18" charset="0"/>
                <a:ea typeface="华文中宋" pitchFamily="2" charset="-122"/>
                <a:cs typeface="Arial" charset="0"/>
              </a:rPr>
              <a:t>n</a:t>
            </a:r>
            <a:r>
              <a:rPr lang="en-US" altLang="zh-CN" sz="2400" baseline="-25000" dirty="0">
                <a:latin typeface="Times New Roman" pitchFamily="18" charset="0"/>
                <a:ea typeface="华文中宋" pitchFamily="2" charset="-122"/>
                <a:cs typeface="Arial" charset="0"/>
              </a:rPr>
              <a:t>-1</a:t>
            </a:r>
            <a:r>
              <a:rPr lang="zh-CN" altLang="en-US" sz="2000" dirty="0">
                <a:ea typeface="华文中宋" pitchFamily="2" charset="-122"/>
                <a:cs typeface="Arial" charset="0"/>
              </a:rPr>
              <a:t>可任意设定</a:t>
            </a:r>
          </a:p>
        </p:txBody>
      </p:sp>
      <p:graphicFrame>
        <p:nvGraphicFramePr>
          <p:cNvPr id="25611" name="Object 13"/>
          <p:cNvGraphicFramePr>
            <a:graphicFrameLocks noChangeAspect="1"/>
          </p:cNvGraphicFramePr>
          <p:nvPr>
            <p:ph idx="1"/>
          </p:nvPr>
        </p:nvGraphicFramePr>
        <p:xfrm>
          <a:off x="5283200" y="161925"/>
          <a:ext cx="3108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Equation" r:id="rId9" imgW="1727200" imgH="457200" progId="Equation.DSMT4">
                  <p:embed/>
                </p:oleObj>
              </mc:Choice>
              <mc:Fallback>
                <p:oleObj name="Equation" r:id="rId9" imgW="172720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161925"/>
                        <a:ext cx="3108325" cy="822325"/>
                      </a:xfrm>
                      <a:prstGeom prst="rect">
                        <a:avLst/>
                      </a:prstGeom>
                      <a:solidFill>
                        <a:schemeClr val="bg1">
                          <a:alpha val="63136"/>
                        </a:schemeClr>
                      </a:solidFill>
                      <a:ln w="38100" cmpd="dbl">
                        <a:solidFill>
                          <a:srgbClr val="9999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38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38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38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38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8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438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88" grpId="0" animBg="1"/>
      <p:bldP spid="438279" grpId="0" animBg="1"/>
      <p:bldP spid="438282" grpId="0"/>
      <p:bldP spid="4382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5EA048D-5BA6-4EA3-9C5E-9F2C67649460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26628" name="Object 6"/>
          <p:cNvGraphicFramePr>
            <a:graphicFrameLocks noChangeAspect="1"/>
          </p:cNvGraphicFramePr>
          <p:nvPr/>
        </p:nvGraphicFramePr>
        <p:xfrm>
          <a:off x="1236663" y="1547813"/>
          <a:ext cx="742473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Visio" r:id="rId3" imgW="3577564" imgH="548640" progId="Visio.Drawing.11">
                  <p:embed/>
                </p:oleObj>
              </mc:Choice>
              <mc:Fallback>
                <p:oleObj name="Visio" r:id="rId3" imgW="3577564" imgH="54864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547813"/>
                        <a:ext cx="742473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Rectangle 10"/>
          <p:cNvSpPr>
            <a:spLocks noChangeArrowheads="1"/>
          </p:cNvSpPr>
          <p:nvPr/>
        </p:nvSpPr>
        <p:spPr bwMode="auto">
          <a:xfrm>
            <a:off x="615950" y="450850"/>
            <a:ext cx="2655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8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800">
                <a:latin typeface="Arial" charset="0"/>
                <a:ea typeface="华文中宋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Arial" charset="0"/>
                <a:ea typeface="华文中宋" pitchFamily="2" charset="-122"/>
              </a:rPr>
              <a:t>D</a:t>
            </a:r>
            <a:r>
              <a:rPr lang="en-US" altLang="zh-CN" sz="2800">
                <a:latin typeface="Arial" charset="0"/>
                <a:ea typeface="华文中宋" pitchFamily="2" charset="-122"/>
              </a:rPr>
              <a:t>PSK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产生</a:t>
            </a:r>
          </a:p>
        </p:txBody>
      </p:sp>
      <p:graphicFrame>
        <p:nvGraphicFramePr>
          <p:cNvPr id="65552" name="Object 16"/>
          <p:cNvGraphicFramePr>
            <a:graphicFrameLocks noChangeAspect="1"/>
          </p:cNvGraphicFramePr>
          <p:nvPr>
            <p:ph/>
          </p:nvPr>
        </p:nvGraphicFramePr>
        <p:xfrm>
          <a:off x="3086100" y="3128963"/>
          <a:ext cx="5130800" cy="252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Visio" r:id="rId5" imgW="5057607" imgH="1543258" progId="Visio.Drawing.11">
                  <p:embed/>
                </p:oleObj>
              </mc:Choice>
              <mc:Fallback>
                <p:oleObj name="Visio" r:id="rId5" imgW="5057607" imgH="1543258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891" r="18456" b="3703"/>
                      <a:stretch>
                        <a:fillRect/>
                      </a:stretch>
                    </p:blipFill>
                    <p:spPr bwMode="auto">
                      <a:xfrm>
                        <a:off x="3086100" y="3128963"/>
                        <a:ext cx="5130800" cy="2522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4" name="Rectangle 18"/>
          <p:cNvSpPr>
            <a:spLocks noChangeArrowheads="1"/>
          </p:cNvSpPr>
          <p:nvPr/>
        </p:nvSpPr>
        <p:spPr bwMode="auto">
          <a:xfrm>
            <a:off x="927100" y="1428750"/>
            <a:ext cx="1154113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rgbClr val="0000CC"/>
              </a:buClr>
              <a:buSzPct val="60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构思</a:t>
            </a: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2900363" y="3206750"/>
            <a:ext cx="3240087" cy="1935163"/>
          </a:xfrm>
          <a:prstGeom prst="rect">
            <a:avLst/>
          </a:prstGeom>
          <a:noFill/>
          <a:ln w="28575">
            <a:solidFill>
              <a:srgbClr val="3366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65557" name="Rectangle 21"/>
          <p:cNvSpPr>
            <a:spLocks noChangeArrowheads="1"/>
          </p:cNvSpPr>
          <p:nvPr/>
        </p:nvSpPr>
        <p:spPr bwMode="auto">
          <a:xfrm>
            <a:off x="704850" y="5651500"/>
            <a:ext cx="2773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800">
                <a:latin typeface="Arial" charset="0"/>
                <a:ea typeface="华文中宋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Arial" charset="0"/>
                <a:ea typeface="华文中宋" pitchFamily="2" charset="-122"/>
              </a:rPr>
              <a:t>D</a:t>
            </a:r>
            <a:r>
              <a:rPr lang="en-US" altLang="zh-CN" sz="2800">
                <a:latin typeface="Arial" charset="0"/>
                <a:ea typeface="华文中宋" pitchFamily="2" charset="-122"/>
              </a:rPr>
              <a:t>PSK</a:t>
            </a:r>
            <a:r>
              <a:rPr lang="en-US" altLang="zh-CN" sz="2800" b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解调 </a:t>
            </a:r>
            <a:endParaRPr lang="zh-CN" altLang="en-US" sz="3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558" name="Line 22"/>
          <p:cNvSpPr>
            <a:spLocks noChangeShapeType="1"/>
          </p:cNvSpPr>
          <p:nvPr/>
        </p:nvSpPr>
        <p:spPr bwMode="auto">
          <a:xfrm flipV="1">
            <a:off x="5549900" y="2362200"/>
            <a:ext cx="311150" cy="800100"/>
          </a:xfrm>
          <a:prstGeom prst="line">
            <a:avLst/>
          </a:prstGeom>
          <a:noFill/>
          <a:ln w="28575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928688" y="2762250"/>
            <a:ext cx="1154112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rgbClr val="0000CC"/>
              </a:buClr>
              <a:buSzPct val="60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10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2000"/>
                                        <p:tgtEl>
                                          <p:spTgt spid="65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6" grpId="0" animBg="1"/>
      <p:bldP spid="65557" grpId="0" build="allAtOnce"/>
      <p:bldP spid="6555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E4FB20D-E160-4D13-9668-B1180C225968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566738" y="1190625"/>
          <a:ext cx="79660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307" b="12820"/>
                      <a:stretch>
                        <a:fillRect/>
                      </a:stretch>
                    </p:blipFill>
                    <p:spPr bwMode="auto">
                      <a:xfrm>
                        <a:off x="566738" y="1190625"/>
                        <a:ext cx="7966075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Rectangle 7"/>
          <p:cNvSpPr>
            <a:spLocks noChangeArrowheads="1"/>
          </p:cNvSpPr>
          <p:nvPr/>
        </p:nvSpPr>
        <p:spPr bwMode="auto">
          <a:xfrm>
            <a:off x="0" y="2809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7653" name="Rectangle 11"/>
          <p:cNvSpPr>
            <a:spLocks noChangeArrowheads="1"/>
          </p:cNvSpPr>
          <p:nvPr/>
        </p:nvSpPr>
        <p:spPr bwMode="auto">
          <a:xfrm>
            <a:off x="393700" y="523875"/>
            <a:ext cx="546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（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1</a:t>
            </a: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）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2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D</a:t>
            </a: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PSK </a:t>
            </a:r>
            <a:r>
              <a:rPr lang="zh-CN" altLang="en-US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相干解调</a:t>
            </a:r>
            <a:r>
              <a:rPr lang="en-US" altLang="zh-CN"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+ </a:t>
            </a:r>
            <a:r>
              <a:rPr lang="zh-CN" altLang="en-US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码反变换法</a:t>
            </a:r>
          </a:p>
        </p:txBody>
      </p:sp>
      <p:graphicFrame>
        <p:nvGraphicFramePr>
          <p:cNvPr id="68623" name="Object 15"/>
          <p:cNvGraphicFramePr>
            <a:graphicFrameLocks noChangeAspect="1"/>
          </p:cNvGraphicFramePr>
          <p:nvPr/>
        </p:nvGraphicFramePr>
        <p:xfrm>
          <a:off x="881063" y="2619375"/>
          <a:ext cx="5310187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Visio" r:id="rId5" imgW="5185410" imgH="4525137" progId="Visio.Drawing.11">
                  <p:embed/>
                </p:oleObj>
              </mc:Choice>
              <mc:Fallback>
                <p:oleObj name="Visio" r:id="rId5" imgW="5185410" imgH="452513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2619375"/>
                        <a:ext cx="5310187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881063" y="2619375"/>
          <a:ext cx="5310187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Visio" r:id="rId7" imgW="5185332" imgH="4525449" progId="Visio.Drawing.11">
                  <p:embed/>
                </p:oleObj>
              </mc:Choice>
              <mc:Fallback>
                <p:oleObj name="Visio" r:id="rId7" imgW="5185332" imgH="4525449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2619375"/>
                        <a:ext cx="5310187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AutoShape 17"/>
          <p:cNvSpPr>
            <a:spLocks noChangeArrowheads="1"/>
          </p:cNvSpPr>
          <p:nvPr/>
        </p:nvSpPr>
        <p:spPr bwMode="auto">
          <a:xfrm>
            <a:off x="6438900" y="2984500"/>
            <a:ext cx="1600200" cy="1168400"/>
          </a:xfrm>
          <a:prstGeom prst="cloudCallout">
            <a:avLst>
              <a:gd name="adj1" fmla="val -104111"/>
              <a:gd name="adj2" fmla="val 14014"/>
            </a:avLst>
          </a:prstGeom>
          <a:solidFill>
            <a:schemeClr val="bg1"/>
          </a:solidFill>
          <a:ln w="9525">
            <a:solidFill>
              <a:srgbClr val="800080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相位</a:t>
            </a:r>
            <a:endParaRPr lang="en-US" altLang="zh-CN" sz="2400"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模糊</a:t>
            </a:r>
          </a:p>
        </p:txBody>
      </p:sp>
      <p:sp>
        <p:nvSpPr>
          <p:cNvPr id="68628" name="Rectangle 20"/>
          <p:cNvSpPr>
            <a:spLocks noChangeArrowheads="1"/>
          </p:cNvSpPr>
          <p:nvPr/>
        </p:nvSpPr>
        <p:spPr bwMode="auto">
          <a:xfrm>
            <a:off x="7002463" y="1314450"/>
            <a:ext cx="990600" cy="765175"/>
          </a:xfrm>
          <a:prstGeom prst="rect">
            <a:avLst/>
          </a:prstGeom>
          <a:noFill/>
          <a:ln w="28575">
            <a:solidFill>
              <a:schemeClr val="hlink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68631" name="Object 23"/>
          <p:cNvGraphicFramePr>
            <a:graphicFrameLocks noChangeAspect="1"/>
          </p:cNvGraphicFramePr>
          <p:nvPr/>
        </p:nvGraphicFramePr>
        <p:xfrm>
          <a:off x="6142038" y="395288"/>
          <a:ext cx="2430462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公式" r:id="rId9" imgW="876300" imgH="228600" progId="Equation.3">
                  <p:embed/>
                </p:oleObj>
              </mc:Choice>
              <mc:Fallback>
                <p:oleObj name="公式" r:id="rId9" imgW="8763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038" y="395288"/>
                        <a:ext cx="2430462" cy="6334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4B0A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6483350" y="4972050"/>
            <a:ext cx="1463675" cy="1168400"/>
          </a:xfrm>
          <a:prstGeom prst="cloudCallout">
            <a:avLst>
              <a:gd name="adj1" fmla="val -85356"/>
              <a:gd name="adj2" fmla="val 59917"/>
            </a:avLst>
          </a:prstGeom>
          <a:solidFill>
            <a:schemeClr val="bg1"/>
          </a:solidFill>
          <a:ln w="9525">
            <a:solidFill>
              <a:srgbClr val="003399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消除影响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1000"/>
                                        <p:tgtEl>
                                          <p:spTgt spid="6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25" grpId="0" animBg="1"/>
      <p:bldP spid="6862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4226C7-41A3-42A0-8BD2-239CE87DB13E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8676" name="Rectangle 11"/>
          <p:cNvSpPr>
            <a:spLocks noChangeArrowheads="1"/>
          </p:cNvSpPr>
          <p:nvPr/>
        </p:nvSpPr>
        <p:spPr bwMode="auto">
          <a:xfrm>
            <a:off x="349250" y="509588"/>
            <a:ext cx="600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（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2</a:t>
            </a: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）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  <a:cs typeface="Arial" charset="0"/>
              </a:rPr>
              <a:t> </a:t>
            </a: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2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D</a:t>
            </a: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PSK </a:t>
            </a:r>
            <a:r>
              <a:rPr lang="zh-CN" altLang="en-US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差分相干解调 </a:t>
            </a:r>
            <a:r>
              <a:rPr lang="en-US" altLang="zh-CN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</a:t>
            </a:r>
            <a:r>
              <a:rPr lang="zh-CN" altLang="en-US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相位比较</a:t>
            </a:r>
            <a:r>
              <a:rPr lang="en-US" altLang="zh-CN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  <a:r>
              <a:rPr lang="zh-CN" altLang="en-US" sz="24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法</a:t>
            </a:r>
            <a:endParaRPr lang="en-US" altLang="zh-CN" sz="2400">
              <a:solidFill>
                <a:srgbClr val="003399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8677" name="Rectangle 14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28678" name="Object 13"/>
          <p:cNvGraphicFramePr>
            <a:graphicFrameLocks noChangeAspect="1"/>
          </p:cNvGraphicFramePr>
          <p:nvPr/>
        </p:nvGraphicFramePr>
        <p:xfrm>
          <a:off x="1620838" y="908050"/>
          <a:ext cx="718185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908050"/>
                        <a:ext cx="718185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/>
          <p:cNvGraphicFramePr>
            <a:graphicFrameLocks noChangeAspect="1"/>
          </p:cNvGraphicFramePr>
          <p:nvPr/>
        </p:nvGraphicFramePr>
        <p:xfrm>
          <a:off x="792163" y="2573338"/>
          <a:ext cx="5356225" cy="398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Visio" r:id="rId5" imgW="5597044" imgH="4167413" progId="Visio.Drawing.11">
                  <p:embed/>
                </p:oleObj>
              </mc:Choice>
              <mc:Fallback>
                <p:oleObj name="Visio" r:id="rId5" imgW="5597044" imgH="4167413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2573338"/>
                        <a:ext cx="5356225" cy="398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6281738" y="3841750"/>
            <a:ext cx="2430462" cy="820738"/>
          </a:xfrm>
          <a:prstGeom prst="rect">
            <a:avLst/>
          </a:prstGeom>
          <a:noFill/>
          <a:ln w="28575">
            <a:solidFill>
              <a:srgbClr val="777777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33CC"/>
                </a:solidFill>
                <a:latin typeface="Arial" charset="0"/>
                <a:ea typeface="宋体" pitchFamily="2" charset="-122"/>
              </a:rPr>
              <a:t>相乘结果  </a:t>
            </a:r>
            <a:r>
              <a:rPr lang="zh-CN" altLang="en-US" sz="2000">
                <a:latin typeface="Arial" charset="0"/>
                <a:ea typeface="宋体" pitchFamily="2" charset="-122"/>
              </a:rPr>
              <a:t>反映了</a:t>
            </a: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" charset="0"/>
                <a:ea typeface="宋体" pitchFamily="2" charset="-122"/>
              </a:rPr>
              <a:t>前后码元的相位差</a:t>
            </a:r>
          </a:p>
        </p:txBody>
      </p:sp>
      <p:sp>
        <p:nvSpPr>
          <p:cNvPr id="69651" name="AutoShape 19"/>
          <p:cNvSpPr>
            <a:spLocks/>
          </p:cNvSpPr>
          <p:nvPr/>
        </p:nvSpPr>
        <p:spPr bwMode="auto">
          <a:xfrm>
            <a:off x="6281738" y="2708275"/>
            <a:ext cx="2205037" cy="855663"/>
          </a:xfrm>
          <a:prstGeom prst="borderCallout1">
            <a:avLst>
              <a:gd name="adj1" fmla="val 13356"/>
              <a:gd name="adj2" fmla="val -3454"/>
              <a:gd name="adj3" fmla="val -98699"/>
              <a:gd name="adj4" fmla="val -51907"/>
            </a:avLst>
          </a:prstGeom>
          <a:noFill/>
          <a:ln w="28575">
            <a:solidFill>
              <a:srgbClr val="777777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33CC"/>
                </a:solidFill>
                <a:latin typeface="Arial" charset="0"/>
                <a:ea typeface="宋体" pitchFamily="2" charset="-122"/>
              </a:rPr>
              <a:t>相乘器  </a:t>
            </a:r>
            <a:r>
              <a:rPr lang="zh-CN" altLang="en-US" sz="2000">
                <a:latin typeface="Arial" charset="0"/>
                <a:ea typeface="宋体" pitchFamily="2" charset="-122"/>
              </a:rPr>
              <a:t>起着</a:t>
            </a: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" charset="0"/>
                <a:ea typeface="宋体" pitchFamily="2" charset="-122"/>
              </a:rPr>
              <a:t>相位比较的作用</a:t>
            </a:r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6281738" y="5003800"/>
            <a:ext cx="2205037" cy="820738"/>
          </a:xfrm>
          <a:prstGeom prst="rect">
            <a:avLst/>
          </a:prstGeom>
          <a:noFill/>
          <a:ln w="28575">
            <a:solidFill>
              <a:srgbClr val="777777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33CC"/>
                </a:solidFill>
                <a:latin typeface="Arial" charset="0"/>
                <a:ea typeface="宋体" pitchFamily="2" charset="-122"/>
                <a:sym typeface="Symbol" pitchFamily="18" charset="2"/>
              </a:rPr>
              <a:t></a:t>
            </a:r>
            <a:r>
              <a:rPr lang="zh-CN" altLang="en-US" sz="2000">
                <a:solidFill>
                  <a:srgbClr val="0033CC"/>
                </a:solidFill>
                <a:latin typeface="Arial" charset="0"/>
                <a:ea typeface="宋体" pitchFamily="2" charset="-122"/>
              </a:rPr>
              <a:t>不需</a:t>
            </a: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" charset="0"/>
                <a:ea typeface="宋体" pitchFamily="2" charset="-122"/>
              </a:rPr>
              <a:t>          差分译码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50" grpId="0" animBg="1"/>
      <p:bldP spid="69651" grpId="0" animBg="1"/>
      <p:bldP spid="696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349D350-7E51-4318-B0DD-FA8688718043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5550" y="1828800"/>
            <a:ext cx="6546850" cy="36004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chemeClr val="bg2">
                <a:lumMod val="25000"/>
                <a:lumOff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800" b="1" kern="0" dirty="0">
                <a:solidFill>
                  <a:srgbClr val="990033"/>
                </a:solidFill>
                <a:latin typeface="+mn-lt"/>
                <a:ea typeface="+mn-ea"/>
              </a:rPr>
              <a:t>          </a:t>
            </a:r>
            <a:r>
              <a:rPr lang="en-US" altLang="zh-CN" sz="2800" b="1" kern="0" dirty="0">
                <a:latin typeface="+mn-lt"/>
                <a:ea typeface="+mn-ea"/>
              </a:rPr>
              <a:t>2ASK</a:t>
            </a:r>
            <a:r>
              <a:rPr lang="zh-CN" altLang="en-US" sz="2800" b="1" kern="0" dirty="0">
                <a:latin typeface="+mn-lt"/>
                <a:ea typeface="+mn-ea"/>
              </a:rPr>
              <a:t>、</a:t>
            </a:r>
            <a:r>
              <a:rPr lang="en-US" altLang="zh-CN" sz="2800" b="1" kern="0" dirty="0">
                <a:latin typeface="+mn-lt"/>
                <a:ea typeface="+mn-ea"/>
              </a:rPr>
              <a:t>2FSK    2PSK/2DPSK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3200" b="1" kern="0" dirty="0">
                <a:latin typeface="+mn-lt"/>
                <a:ea typeface="+mn-ea"/>
              </a:rPr>
              <a:t>                 </a:t>
            </a:r>
            <a:r>
              <a:rPr lang="en-US" altLang="zh-CN" sz="3200" b="1" kern="0" dirty="0">
                <a:solidFill>
                  <a:srgbClr val="000099"/>
                </a:solidFill>
                <a:latin typeface="+mn-lt"/>
                <a:ea typeface="+mn-ea"/>
              </a:rPr>
              <a:t>    </a:t>
            </a:r>
            <a:r>
              <a:rPr lang="zh-CN" altLang="en-US" sz="2800" kern="0" dirty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波形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800" kern="0" dirty="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rPr>
              <a:t>                 表达式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800" kern="0" dirty="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rPr>
              <a:t>                 调制器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800" kern="0" dirty="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rPr>
              <a:t>                 解调器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990033"/>
                </a:solidFill>
                <a:latin typeface="+mn-lt"/>
                <a:ea typeface="+mn-ea"/>
              </a:rPr>
              <a:t>                     </a:t>
            </a:r>
            <a:r>
              <a:rPr lang="zh-CN" altLang="en-US" sz="2800" kern="0" dirty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共性    个性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altLang="zh-CN" sz="3200" b="1" kern="0" dirty="0">
              <a:solidFill>
                <a:srgbClr val="990033"/>
              </a:solidFill>
              <a:latin typeface="+mn-lt"/>
              <a:ea typeface="+mn-ea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749300" y="1162050"/>
            <a:ext cx="1289050" cy="71120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对比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E56D5F8-C74C-4B03-85CC-49391A83FF2E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20275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800350" y="3070225"/>
          <a:ext cx="38338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Equation" r:id="rId3" imgW="1308100" imgH="228600" progId="Equation.DSMT4">
                  <p:embed/>
                </p:oleObj>
              </mc:Choice>
              <mc:Fallback>
                <p:oleObj name="Equation" r:id="rId3" imgW="13081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070225"/>
                        <a:ext cx="3833813" cy="6699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7" name="Object 5"/>
          <p:cNvGraphicFramePr>
            <a:graphicFrameLocks noChangeAspect="1"/>
          </p:cNvGraphicFramePr>
          <p:nvPr/>
        </p:nvGraphicFramePr>
        <p:xfrm>
          <a:off x="2759075" y="3989388"/>
          <a:ext cx="38973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Equation" r:id="rId5" imgW="1295400" imgH="228600" progId="Equation.DSMT4">
                  <p:embed/>
                </p:oleObj>
              </mc:Choice>
              <mc:Fallback>
                <p:oleObj name="Equation" r:id="rId5" imgW="12954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3989388"/>
                        <a:ext cx="3897313" cy="684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7" dist="17961" dir="2700000">
                          <a:srgbClr val="3D3D99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8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43063" y="4914900"/>
          <a:ext cx="6575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Equation" r:id="rId7" imgW="2171700" imgH="228600" progId="Equation.DSMT4">
                  <p:embed/>
                </p:oleObj>
              </mc:Choice>
              <mc:Fallback>
                <p:oleObj name="Equation" r:id="rId7" imgW="2171700" imgH="228600" progId="Equation.DSMT4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4914900"/>
                        <a:ext cx="6575425" cy="692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7" dist="17961" dir="2700000">
                          <a:srgbClr val="3D3D99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Rectangle 10"/>
          <p:cNvSpPr>
            <a:spLocks noChangeArrowheads="1"/>
          </p:cNvSpPr>
          <p:nvPr/>
        </p:nvSpPr>
        <p:spPr bwMode="auto">
          <a:xfrm>
            <a:off x="927100" y="1481138"/>
            <a:ext cx="3841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800">
                <a:solidFill>
                  <a:srgbClr val="000099"/>
                </a:solidFill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分析目的</a:t>
            </a:r>
            <a:r>
              <a:rPr lang="zh-CN" altLang="en-US" sz="2800" b="0">
                <a:latin typeface="Arial" charset="0"/>
                <a:ea typeface="华文中宋" pitchFamily="2" charset="-122"/>
              </a:rPr>
              <a:t>：</a:t>
            </a:r>
            <a:r>
              <a:rPr lang="en-US" altLang="zh-CN" sz="2800">
                <a:ea typeface="华文中宋" pitchFamily="2" charset="-122"/>
              </a:rPr>
              <a:t>B </a:t>
            </a:r>
            <a:r>
              <a:rPr lang="zh-CN" altLang="en-US" sz="2800" b="0">
                <a:ea typeface="华文中宋" pitchFamily="2" charset="-122"/>
              </a:rPr>
              <a:t>和</a:t>
            </a:r>
            <a:r>
              <a:rPr lang="zh-CN" altLang="en-US" sz="2800">
                <a:ea typeface="华文中宋" pitchFamily="2" charset="-122"/>
              </a:rPr>
              <a:t> </a:t>
            </a:r>
            <a:r>
              <a:rPr lang="en-US" altLang="zh-CN" sz="2800" i="1">
                <a:ea typeface="华文中宋" pitchFamily="2" charset="-122"/>
              </a:rPr>
              <a:t>f</a:t>
            </a:r>
            <a:r>
              <a:rPr lang="en-US" altLang="zh-CN" sz="2800" i="1" baseline="-25000">
                <a:ea typeface="华文中宋" pitchFamily="2" charset="-122"/>
              </a:rPr>
              <a:t>c	</a:t>
            </a:r>
          </a:p>
        </p:txBody>
      </p:sp>
      <p:sp>
        <p:nvSpPr>
          <p:cNvPr id="202763" name="Rectangle 11"/>
          <p:cNvSpPr>
            <a:spLocks noChangeArrowheads="1"/>
          </p:cNvSpPr>
          <p:nvPr/>
        </p:nvSpPr>
        <p:spPr bwMode="auto">
          <a:xfrm>
            <a:off x="909638" y="2287588"/>
            <a:ext cx="5724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800">
                <a:solidFill>
                  <a:srgbClr val="000099"/>
                </a:solidFill>
              </a:rPr>
              <a:t> 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分析方法</a:t>
            </a:r>
            <a:r>
              <a:rPr lang="zh-CN" altLang="en-US" sz="2800" b="0">
                <a:latin typeface="Arial" charset="0"/>
                <a:ea typeface="华文中宋" pitchFamily="2" charset="-122"/>
              </a:rPr>
              <a:t>：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借助于基带信号的功率谱</a:t>
            </a:r>
            <a:r>
              <a:rPr lang="zh-CN" altLang="en-US" sz="2400" i="1" baseline="-25000">
                <a:ea typeface="华文中宋" pitchFamily="2" charset="-122"/>
              </a:rPr>
              <a:t>	</a:t>
            </a:r>
          </a:p>
        </p:txBody>
      </p:sp>
      <p:sp>
        <p:nvSpPr>
          <p:cNvPr id="30728" name="Rectangle 12"/>
          <p:cNvSpPr>
            <a:spLocks noChangeArrowheads="1"/>
          </p:cNvSpPr>
          <p:nvPr/>
        </p:nvSpPr>
        <p:spPr bwMode="auto">
          <a:xfrm>
            <a:off x="5262563" y="971550"/>
            <a:ext cx="3354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003399"/>
                </a:solidFill>
                <a:latin typeface="Arial" charset="0"/>
                <a:ea typeface="宋体" pitchFamily="2" charset="-122"/>
              </a:rPr>
              <a:t>Power Spectral Density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406400"/>
            <a:ext cx="8572500" cy="5778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.1.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5  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二进制数字已调信号的功率谱 </a:t>
            </a:r>
            <a:r>
              <a:rPr lang="en-US" altLang="zh-CN" sz="3200" b="1" dirty="0">
                <a:solidFill>
                  <a:srgbClr val="003399"/>
                </a:solidFill>
                <a:ea typeface="华文中宋" pitchFamily="2" charset="-122"/>
              </a:rPr>
              <a:t>PSD</a:t>
            </a:r>
            <a:endParaRPr lang="en-US" altLang="zh-CN" sz="3200" b="1" kern="0" dirty="0">
              <a:solidFill>
                <a:srgbClr val="003399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490" name="椭圆形标注 9"/>
          <p:cNvSpPr>
            <a:spLocks noChangeArrowheads="1"/>
          </p:cNvSpPr>
          <p:nvPr/>
        </p:nvSpPr>
        <p:spPr bwMode="auto">
          <a:xfrm>
            <a:off x="3683000" y="2317750"/>
            <a:ext cx="1244600" cy="533400"/>
          </a:xfrm>
          <a:prstGeom prst="wedgeEllipseCallout">
            <a:avLst>
              <a:gd name="adj1" fmla="val 47972"/>
              <a:gd name="adj2" fmla="val 122366"/>
            </a:avLst>
          </a:prstGeom>
          <a:noFill/>
          <a:ln w="127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3" grpId="0"/>
      <p:bldP spid="204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220A24-CF37-4A17-9DB3-0D326CD13D9D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7888" y="2859088"/>
            <a:ext cx="7650162" cy="23034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b="0" smtClean="0">
                <a:ea typeface="华文中宋" pitchFamily="2" charset="-122"/>
              </a:rPr>
              <a:t>设          </a:t>
            </a:r>
            <a:r>
              <a:rPr lang="en-US" altLang="zh-CN" sz="2400" i="1" smtClean="0">
                <a:solidFill>
                  <a:srgbClr val="0000CC"/>
                </a:solidFill>
                <a:ea typeface="华文中宋" pitchFamily="2" charset="-122"/>
              </a:rPr>
              <a:t>P</a:t>
            </a:r>
            <a:r>
              <a:rPr lang="en-US" altLang="zh-CN" sz="2400" i="1" baseline="-25000" smtClean="0">
                <a:solidFill>
                  <a:srgbClr val="0000CC"/>
                </a:solidFill>
                <a:ea typeface="华文中宋" pitchFamily="2" charset="-122"/>
              </a:rPr>
              <a:t>s</a:t>
            </a:r>
            <a:r>
              <a:rPr lang="en-US" altLang="zh-CN" sz="2400" smtClean="0">
                <a:solidFill>
                  <a:srgbClr val="0000CC"/>
                </a:solidFill>
                <a:ea typeface="华文中宋" pitchFamily="2" charset="-122"/>
              </a:rPr>
              <a:t> (</a:t>
            </a:r>
            <a:r>
              <a:rPr lang="en-US" altLang="zh-CN" sz="2400" i="1" smtClean="0">
                <a:solidFill>
                  <a:srgbClr val="0000CC"/>
                </a:solidFill>
                <a:ea typeface="华文中宋" pitchFamily="2" charset="-122"/>
              </a:rPr>
              <a:t>f</a:t>
            </a:r>
            <a:r>
              <a:rPr lang="en-US" altLang="zh-CN" sz="2400" smtClean="0">
                <a:solidFill>
                  <a:srgbClr val="0000CC"/>
                </a:solidFill>
                <a:ea typeface="华文中宋" pitchFamily="2" charset="-122"/>
              </a:rPr>
              <a:t>)</a:t>
            </a:r>
            <a:r>
              <a:rPr lang="en-US" altLang="zh-CN" sz="2400" b="0" smtClean="0">
                <a:solidFill>
                  <a:srgbClr val="0000CC"/>
                </a:solidFill>
                <a:ea typeface="华文中宋" pitchFamily="2" charset="-122"/>
              </a:rPr>
              <a:t> </a:t>
            </a:r>
            <a:r>
              <a:rPr lang="en-US" altLang="zh-CN" sz="2400" b="0" smtClean="0">
                <a:ea typeface="华文中宋" pitchFamily="2" charset="-122"/>
              </a:rPr>
              <a:t>—— </a:t>
            </a:r>
            <a:r>
              <a:rPr lang="en-US" altLang="zh-CN" sz="2400" i="1" smtClean="0">
                <a:ea typeface="华文中宋" pitchFamily="2" charset="-122"/>
              </a:rPr>
              <a:t>s</a:t>
            </a:r>
            <a:r>
              <a:rPr lang="en-US" altLang="zh-CN" sz="2400" smtClean="0">
                <a:ea typeface="华文中宋" pitchFamily="2" charset="-122"/>
              </a:rPr>
              <a:t>(</a:t>
            </a:r>
            <a:r>
              <a:rPr lang="en-US" altLang="zh-CN" sz="2400" i="1" smtClean="0">
                <a:ea typeface="华文中宋" pitchFamily="2" charset="-122"/>
              </a:rPr>
              <a:t>t</a:t>
            </a:r>
            <a:r>
              <a:rPr lang="en-US" altLang="zh-CN" sz="2400" smtClean="0">
                <a:ea typeface="华文中宋" pitchFamily="2" charset="-122"/>
              </a:rPr>
              <a:t>) </a:t>
            </a:r>
            <a:r>
              <a:rPr lang="zh-CN" altLang="en-US" sz="2400" b="0" smtClean="0">
                <a:ea typeface="华文中宋" pitchFamily="2" charset="-122"/>
              </a:rPr>
              <a:t>的</a:t>
            </a:r>
            <a:r>
              <a:rPr lang="en-US" altLang="zh-CN" sz="2400" smtClean="0">
                <a:ea typeface="华文中宋" pitchFamily="2" charset="-122"/>
              </a:rPr>
              <a:t>PSD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b="1" i="1" smtClean="0">
                <a:ea typeface="华文中宋" pitchFamily="2" charset="-122"/>
              </a:rPr>
              <a:t>  P</a:t>
            </a:r>
            <a:r>
              <a:rPr lang="en-US" altLang="zh-CN" sz="2400" b="1" baseline="-25000" smtClean="0">
                <a:ea typeface="华文中宋" pitchFamily="2" charset="-122"/>
              </a:rPr>
              <a:t>2ASK</a:t>
            </a:r>
            <a:r>
              <a:rPr lang="en-US" altLang="zh-CN" sz="2400" b="1" smtClean="0">
                <a:ea typeface="华文中宋" pitchFamily="2" charset="-122"/>
              </a:rPr>
              <a:t> (</a:t>
            </a:r>
            <a:r>
              <a:rPr lang="en-US" altLang="zh-CN" sz="2400" b="1" i="1" smtClean="0">
                <a:ea typeface="华文中宋" pitchFamily="2" charset="-122"/>
              </a:rPr>
              <a:t>f</a:t>
            </a:r>
            <a:r>
              <a:rPr lang="en-US" altLang="zh-CN" sz="2400" b="1" smtClean="0">
                <a:ea typeface="华文中宋" pitchFamily="2" charset="-122"/>
              </a:rPr>
              <a:t>) —— 2ASK</a:t>
            </a:r>
            <a:r>
              <a:rPr lang="zh-CN" altLang="en-US" sz="2400" smtClean="0">
                <a:ea typeface="华文中宋" pitchFamily="2" charset="-122"/>
              </a:rPr>
              <a:t>信号的</a:t>
            </a:r>
            <a:r>
              <a:rPr lang="en-US" altLang="zh-CN" sz="2400" b="1" smtClean="0">
                <a:ea typeface="华文中宋" pitchFamily="2" charset="-122"/>
              </a:rPr>
              <a:t>PSD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b="0" smtClean="0">
                <a:ea typeface="华文中宋" pitchFamily="2" charset="-122"/>
              </a:rPr>
              <a:t>则</a:t>
            </a:r>
            <a:endParaRPr lang="zh-CN" altLang="en-US" smtClean="0"/>
          </a:p>
        </p:txBody>
      </p:sp>
      <p:graphicFrame>
        <p:nvGraphicFramePr>
          <p:cNvPr id="31748" name="Object 5"/>
          <p:cNvGraphicFramePr>
            <a:graphicFrameLocks noChangeAspect="1"/>
          </p:cNvGraphicFramePr>
          <p:nvPr/>
        </p:nvGraphicFramePr>
        <p:xfrm>
          <a:off x="2616200" y="1376363"/>
          <a:ext cx="38449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3" imgW="1308100" imgH="228600" progId="Equation.DSMT4">
                  <p:embed/>
                </p:oleObj>
              </mc:Choice>
              <mc:Fallback>
                <p:oleObj name="Equation" r:id="rId3" imgW="13081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1376363"/>
                        <a:ext cx="3844925" cy="674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9C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203783" name="Object 7"/>
          <p:cNvGraphicFramePr>
            <a:graphicFrameLocks noChangeAspect="1"/>
          </p:cNvGraphicFramePr>
          <p:nvPr/>
        </p:nvGraphicFramePr>
        <p:xfrm>
          <a:off x="2182813" y="4384675"/>
          <a:ext cx="48783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5" imgW="2311400" imgH="393700" progId="Equation.DSMT4">
                  <p:embed/>
                </p:oleObj>
              </mc:Choice>
              <mc:Fallback>
                <p:oleObj name="Equation" r:id="rId5" imgW="2311400" imgH="393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4384675"/>
                        <a:ext cx="4878387" cy="8223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5" name="AutoShape 9"/>
          <p:cNvSpPr>
            <a:spLocks noChangeArrowheads="1"/>
          </p:cNvSpPr>
          <p:nvPr/>
        </p:nvSpPr>
        <p:spPr bwMode="auto">
          <a:xfrm>
            <a:off x="468313" y="406400"/>
            <a:ext cx="4770437" cy="568325"/>
          </a:xfrm>
          <a:prstGeom prst="flowChartAlternateProcess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9989"/>
            </a:prst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3200" b="1" u="sng" dirty="0">
                <a:solidFill>
                  <a:srgbClr val="800080"/>
                </a:solidFill>
              </a:rPr>
              <a:t>1</a:t>
            </a:r>
            <a:r>
              <a:rPr lang="en-US" altLang="zh-CN" sz="2800" b="1" dirty="0">
                <a:solidFill>
                  <a:srgbClr val="800080"/>
                </a:solidFill>
              </a:rPr>
              <a:t>   </a:t>
            </a:r>
            <a:r>
              <a:rPr lang="en-US" altLang="zh-CN" sz="2800" b="1" dirty="0">
                <a:solidFill>
                  <a:srgbClr val="000099"/>
                </a:solidFill>
              </a:rPr>
              <a:t>2ASK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信号的功率谱密度</a:t>
            </a:r>
          </a:p>
        </p:txBody>
      </p:sp>
      <p:sp>
        <p:nvSpPr>
          <p:cNvPr id="203787" name="Rectangle 11"/>
          <p:cNvSpPr>
            <a:spLocks noChangeArrowheads="1"/>
          </p:cNvSpPr>
          <p:nvPr/>
        </p:nvSpPr>
        <p:spPr bwMode="auto">
          <a:xfrm>
            <a:off x="882650" y="5456238"/>
            <a:ext cx="7334250" cy="461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ea typeface="华文中宋" pitchFamily="2" charset="-122"/>
              </a:rPr>
              <a:t>可见， </a:t>
            </a:r>
            <a:r>
              <a:rPr lang="en-US" altLang="zh-CN" sz="2400" b="1" i="1" dirty="0">
                <a:latin typeface="Times New Roman" pitchFamily="18" charset="0"/>
                <a:ea typeface="华文中宋" pitchFamily="2" charset="-122"/>
              </a:rPr>
              <a:t>P</a:t>
            </a:r>
            <a:r>
              <a:rPr lang="en-US" altLang="zh-CN" sz="2400" b="1" baseline="-25000" dirty="0">
                <a:latin typeface="Times New Roman" pitchFamily="18" charset="0"/>
                <a:ea typeface="华文中宋" pitchFamily="2" charset="-122"/>
              </a:rPr>
              <a:t>2ASK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</a:rPr>
              <a:t> (</a:t>
            </a:r>
            <a:r>
              <a:rPr lang="en-US" altLang="zh-CN" sz="2400" b="1" i="1" dirty="0">
                <a:latin typeface="Times New Roman" pitchFamily="18" charset="0"/>
                <a:ea typeface="华文中宋" pitchFamily="2" charset="-122"/>
              </a:rPr>
              <a:t>f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</a:rPr>
              <a:t>)</a:t>
            </a:r>
            <a:r>
              <a:rPr lang="en-US" altLang="zh-CN" sz="2400" dirty="0">
                <a:latin typeface="Times New Roman" pitchFamily="18" charset="0"/>
                <a:ea typeface="华文中宋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华文中宋" pitchFamily="2" charset="-122"/>
              </a:rPr>
              <a:t>是</a:t>
            </a:r>
            <a:r>
              <a:rPr lang="en-US" altLang="zh-CN" sz="2400" b="1" i="1" dirty="0">
                <a:latin typeface="Times New Roman" pitchFamily="18" charset="0"/>
                <a:ea typeface="华文中宋" pitchFamily="2" charset="-122"/>
              </a:rPr>
              <a:t>P</a:t>
            </a:r>
            <a:r>
              <a:rPr lang="en-US" altLang="zh-CN" sz="2400" b="1" i="1" baseline="-25000" dirty="0">
                <a:latin typeface="Times New Roman" pitchFamily="18" charset="0"/>
                <a:ea typeface="华文中宋" pitchFamily="2" charset="-122"/>
              </a:rPr>
              <a:t>s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</a:rPr>
              <a:t> (</a:t>
            </a:r>
            <a:r>
              <a:rPr lang="en-US" altLang="zh-CN" sz="2400" b="1" i="1" dirty="0">
                <a:latin typeface="Times New Roman" pitchFamily="18" charset="0"/>
                <a:ea typeface="华文中宋" pitchFamily="2" charset="-122"/>
              </a:rPr>
              <a:t>f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</a:rPr>
              <a:t>)</a:t>
            </a:r>
            <a:r>
              <a:rPr lang="zh-CN" altLang="en-US" sz="2400" dirty="0">
                <a:latin typeface="Times New Roman" pitchFamily="18" charset="0"/>
                <a:ea typeface="华文中宋" pitchFamily="2" charset="-122"/>
              </a:rPr>
              <a:t>的线性搬移（属线性调制）。</a:t>
            </a:r>
          </a:p>
        </p:txBody>
      </p:sp>
      <p:sp>
        <p:nvSpPr>
          <p:cNvPr id="203788" name="AutoShape 12"/>
          <p:cNvSpPr>
            <a:spLocks noChangeArrowheads="1"/>
          </p:cNvSpPr>
          <p:nvPr/>
        </p:nvSpPr>
        <p:spPr bwMode="auto">
          <a:xfrm>
            <a:off x="5283200" y="2265363"/>
            <a:ext cx="1403350" cy="541337"/>
          </a:xfrm>
          <a:prstGeom prst="wedgeRoundRectCallout">
            <a:avLst>
              <a:gd name="adj1" fmla="val -76019"/>
              <a:gd name="adj2" fmla="val -110116"/>
              <a:gd name="adj3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charset="0"/>
                <a:ea typeface="华文中宋" pitchFamily="2" charset="-122"/>
              </a:rPr>
              <a:t>单极性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20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7" grpId="0" animBg="1"/>
      <p:bldP spid="20378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34CE975-B722-49C8-B6E5-4B8EB9EB3992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32771" name="Object 4"/>
          <p:cNvGraphicFramePr>
            <a:graphicFrameLocks noChangeAspect="1"/>
          </p:cNvGraphicFramePr>
          <p:nvPr/>
        </p:nvGraphicFramePr>
        <p:xfrm>
          <a:off x="1241425" y="503238"/>
          <a:ext cx="6435725" cy="270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Visio" r:id="rId3" imgW="4636625" imgH="2507707" progId="Visio.Drawing.11">
                  <p:embed/>
                </p:oleObj>
              </mc:Choice>
              <mc:Fallback>
                <p:oleObj name="Visio" r:id="rId3" imgW="4636625" imgH="250770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752"/>
                      <a:stretch>
                        <a:fillRect/>
                      </a:stretch>
                    </p:blipFill>
                    <p:spPr bwMode="auto">
                      <a:xfrm>
                        <a:off x="1241425" y="503238"/>
                        <a:ext cx="6435725" cy="270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11" name="Object 11"/>
          <p:cNvGraphicFramePr>
            <a:graphicFrameLocks noChangeAspect="1"/>
          </p:cNvGraphicFramePr>
          <p:nvPr/>
        </p:nvGraphicFramePr>
        <p:xfrm>
          <a:off x="1241425" y="414338"/>
          <a:ext cx="6435725" cy="279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Visio" r:id="rId5" imgW="4636625" imgH="2507707" progId="Visio.Drawing.11">
                  <p:embed/>
                </p:oleObj>
              </mc:Choice>
              <mc:Fallback>
                <p:oleObj name="Visio" r:id="rId5" imgW="4636625" imgH="2507707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5051"/>
                      <a:stretch>
                        <a:fillRect/>
                      </a:stretch>
                    </p:blipFill>
                    <p:spPr bwMode="auto">
                      <a:xfrm>
                        <a:off x="1241425" y="414338"/>
                        <a:ext cx="6435725" cy="2795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367338" y="2438400"/>
            <a:ext cx="9906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4" name="矩形 9"/>
          <p:cNvSpPr>
            <a:spLocks noChangeArrowheads="1"/>
          </p:cNvSpPr>
          <p:nvPr/>
        </p:nvSpPr>
        <p:spPr bwMode="auto">
          <a:xfrm>
            <a:off x="0" y="762000"/>
            <a:ext cx="9144000" cy="577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>
            <a:cxnSpLocks noChangeShapeType="1"/>
          </p:cNvCxnSpPr>
          <p:nvPr/>
        </p:nvCxnSpPr>
        <p:spPr bwMode="auto">
          <a:xfrm>
            <a:off x="4349750" y="2451100"/>
            <a:ext cx="488950" cy="158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4705350" y="3517900"/>
            <a:ext cx="1644650" cy="541338"/>
          </a:xfrm>
          <a:prstGeom prst="wedgeRoundRectCallout">
            <a:avLst>
              <a:gd name="adj1" fmla="val -40116"/>
              <a:gd name="adj2" fmla="val -171741"/>
              <a:gd name="adj3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charset="0"/>
                <a:ea typeface="华文中宋" pitchFamily="2" charset="-122"/>
              </a:rPr>
              <a:t>基带带宽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2" dur="2000"/>
                                        <p:tgtEl>
                                          <p:spTgt spid="20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0" grpId="0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E513956-8E8E-404F-9C90-695CB667F563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1073150"/>
            <a:ext cx="8532813" cy="11699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数字调制：用</a:t>
            </a:r>
            <a:r>
              <a:rPr lang="zh-CN" altLang="en-US" sz="2400" smtClean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数字基带信号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控制载波某个参数的过程。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数字带通传输系统：包括调制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解调过程的数字传输系统。</a:t>
            </a:r>
          </a:p>
        </p:txBody>
      </p:sp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1062038" y="3784600"/>
          <a:ext cx="688498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3" imgW="7453611" imgH="1258214" progId="Visio.Drawing.11">
                  <p:embed/>
                </p:oleObj>
              </mc:Choice>
              <mc:Fallback>
                <p:oleObj name="Visio" r:id="rId3" imgW="7453611" imgH="125821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3784600"/>
                        <a:ext cx="6884987" cy="1408113"/>
                      </a:xfrm>
                      <a:prstGeom prst="rect">
                        <a:avLst/>
                      </a:prstGeom>
                      <a:solidFill>
                        <a:schemeClr val="bg1">
                          <a:alpha val="85881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Text Box 6"/>
          <p:cNvSpPr txBox="1">
            <a:spLocks noChangeArrowheads="1"/>
          </p:cNvSpPr>
          <p:nvPr/>
        </p:nvSpPr>
        <p:spPr bwMode="auto">
          <a:xfrm>
            <a:off x="1262063" y="5151438"/>
            <a:ext cx="6534150" cy="457200"/>
          </a:xfrm>
          <a:prstGeom prst="rect">
            <a:avLst/>
          </a:prstGeom>
          <a:solidFill>
            <a:srgbClr val="E5E5FF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  </a:t>
            </a:r>
            <a:r>
              <a:rPr lang="zh-CN" altLang="en-US" sz="2400" b="0">
                <a:solidFill>
                  <a:srgbClr val="A62A7D"/>
                </a:solidFill>
                <a:latin typeface="华文中宋" pitchFamily="2" charset="-122"/>
                <a:ea typeface="华文中宋" pitchFamily="2" charset="-122"/>
              </a:rPr>
              <a:t>振幅键控	      频移键控            相移键控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1466850" y="2724150"/>
            <a:ext cx="2341563" cy="1079500"/>
          </a:xfrm>
          <a:prstGeom prst="rect">
            <a:avLst/>
          </a:prstGeom>
          <a:noFill/>
          <a:ln w="38100" cmpd="dbl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808080"/>
              </a:buClr>
              <a:buSzPct val="55000"/>
              <a:buFont typeface="Wingdings" pitchFamily="2" charset="2"/>
              <a:buChar char="q"/>
            </a:pP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模拟调制法    </a:t>
            </a:r>
          </a:p>
          <a:p>
            <a:pPr eaLnBrk="1" hangingPunct="1">
              <a:lnSpc>
                <a:spcPct val="120000"/>
              </a:lnSpc>
              <a:buClr>
                <a:srgbClr val="808080"/>
              </a:buClr>
              <a:buSzPct val="55000"/>
              <a:buFont typeface="Wingdings" pitchFamily="2" charset="2"/>
              <a:buChar char="q"/>
            </a:pP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数字键控法</a:t>
            </a:r>
            <a:endParaRPr lang="zh-CN" altLang="en-US" sz="2400">
              <a:solidFill>
                <a:srgbClr val="003399"/>
              </a:solidFill>
              <a:ea typeface="华文中宋" pitchFamily="2" charset="-122"/>
            </a:endParaRPr>
          </a:p>
        </p:txBody>
      </p:sp>
      <p:sp>
        <p:nvSpPr>
          <p:cNvPr id="6151" name="Rectangle 9"/>
          <p:cNvSpPr>
            <a:spLocks noChangeArrowheads="1"/>
          </p:cNvSpPr>
          <p:nvPr/>
        </p:nvSpPr>
        <p:spPr bwMode="auto">
          <a:xfrm>
            <a:off x="4976813" y="2678113"/>
            <a:ext cx="3375025" cy="1125537"/>
          </a:xfrm>
          <a:prstGeom prst="rect">
            <a:avLst/>
          </a:prstGeom>
          <a:noFill/>
          <a:ln w="38100" cmpd="dbl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808080"/>
              </a:buClr>
              <a:buSzPct val="55000"/>
              <a:buFont typeface="Wingdings" pitchFamily="2" charset="2"/>
              <a:buChar char="q"/>
            </a:pPr>
            <a:r>
              <a:rPr lang="zh-CN" altLang="en-US" sz="2400">
                <a:solidFill>
                  <a:srgbClr val="003399"/>
                </a:solidFill>
                <a:ea typeface="华文中宋" pitchFamily="2" charset="-122"/>
              </a:rPr>
              <a:t>二进制</a:t>
            </a:r>
            <a:r>
              <a:rPr lang="zh-CN" altLang="en-US" sz="2400" b="0">
                <a:ea typeface="华文中宋" pitchFamily="2" charset="-122"/>
              </a:rPr>
              <a:t>和多进制调制</a:t>
            </a:r>
            <a:endParaRPr lang="zh-CN" altLang="en-US" sz="2400" b="0"/>
          </a:p>
          <a:p>
            <a:pPr eaLnBrk="1" hangingPunct="1">
              <a:lnSpc>
                <a:spcPct val="120000"/>
              </a:lnSpc>
              <a:buClr>
                <a:srgbClr val="808080"/>
              </a:buClr>
              <a:buSzPct val="55000"/>
              <a:buFont typeface="Wingdings" pitchFamily="2" charset="2"/>
              <a:buChar char="q"/>
            </a:pPr>
            <a:r>
              <a:rPr lang="zh-CN" altLang="en-US" sz="2400">
                <a:solidFill>
                  <a:srgbClr val="003399"/>
                </a:solidFill>
                <a:ea typeface="华文中宋" pitchFamily="2" charset="-122"/>
              </a:rPr>
              <a:t>基本调制</a:t>
            </a:r>
            <a:r>
              <a:rPr lang="zh-CN" altLang="en-US" sz="2400" b="0">
                <a:ea typeface="华文中宋" pitchFamily="2" charset="-122"/>
              </a:rPr>
              <a:t>和新型调制</a:t>
            </a:r>
            <a:endParaRPr lang="zh-CN" altLang="en-US" sz="2800">
              <a:ea typeface="华文中宋" pitchFamily="2" charset="-122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881063" y="2317750"/>
            <a:ext cx="1169987" cy="5746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69696"/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>
                <a:latin typeface="隶书" pitchFamily="49" charset="-122"/>
                <a:ea typeface="隶书" pitchFamily="49" charset="-122"/>
              </a:rPr>
              <a:t>方法</a:t>
            </a:r>
          </a:p>
        </p:txBody>
      </p:sp>
      <p:sp>
        <p:nvSpPr>
          <p:cNvPr id="530443" name="Oval 11"/>
          <p:cNvSpPr>
            <a:spLocks noChangeArrowheads="1"/>
          </p:cNvSpPr>
          <p:nvPr/>
        </p:nvSpPr>
        <p:spPr bwMode="auto">
          <a:xfrm>
            <a:off x="4346575" y="2317750"/>
            <a:ext cx="1169988" cy="5746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69696"/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分类</a:t>
            </a:r>
          </a:p>
        </p:txBody>
      </p:sp>
      <p:sp>
        <p:nvSpPr>
          <p:cNvPr id="530444" name="Rectangle 12"/>
          <p:cNvSpPr>
            <a:spLocks noChangeArrowheads="1"/>
          </p:cNvSpPr>
          <p:nvPr/>
        </p:nvSpPr>
        <p:spPr bwMode="auto">
          <a:xfrm>
            <a:off x="611188" y="5651500"/>
            <a:ext cx="2803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3399"/>
                </a:solidFill>
                <a:latin typeface="Arial" charset="0"/>
                <a:ea typeface="宋体" pitchFamily="2" charset="-122"/>
              </a:rPr>
              <a:t>Amplitude Shift Keying</a:t>
            </a:r>
            <a:r>
              <a:rPr lang="en-US" altLang="zh-CN" sz="1800" b="0">
                <a:solidFill>
                  <a:srgbClr val="003399"/>
                </a:solidFill>
                <a:latin typeface="Arial" charset="0"/>
                <a:ea typeface="宋体" pitchFamily="2" charset="-122"/>
              </a:rPr>
              <a:t> </a:t>
            </a:r>
          </a:p>
        </p:txBody>
      </p:sp>
      <p:sp>
        <p:nvSpPr>
          <p:cNvPr id="530445" name="Rectangle 13"/>
          <p:cNvSpPr>
            <a:spLocks noChangeArrowheads="1"/>
          </p:cNvSpPr>
          <p:nvPr/>
        </p:nvSpPr>
        <p:spPr bwMode="auto">
          <a:xfrm>
            <a:off x="3176588" y="6056313"/>
            <a:ext cx="287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3399"/>
                </a:solidFill>
                <a:latin typeface="Arial" charset="0"/>
                <a:ea typeface="宋体" pitchFamily="2" charset="-122"/>
              </a:rPr>
              <a:t>Frequency Shift Keying </a:t>
            </a:r>
          </a:p>
        </p:txBody>
      </p:sp>
      <p:sp>
        <p:nvSpPr>
          <p:cNvPr id="530446" name="Rectangle 14"/>
          <p:cNvSpPr>
            <a:spLocks noChangeArrowheads="1"/>
          </p:cNvSpPr>
          <p:nvPr/>
        </p:nvSpPr>
        <p:spPr bwMode="auto">
          <a:xfrm>
            <a:off x="5907088" y="5651500"/>
            <a:ext cx="2400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3399"/>
                </a:solidFill>
                <a:latin typeface="Arial" charset="0"/>
                <a:ea typeface="宋体" pitchFamily="2" charset="-122"/>
              </a:rPr>
              <a:t>Phase Shift Keying </a:t>
            </a:r>
          </a:p>
        </p:txBody>
      </p:sp>
      <p:sp>
        <p:nvSpPr>
          <p:cNvPr id="530447" name="Rectangle 15"/>
          <p:cNvSpPr>
            <a:spLocks noChangeArrowheads="1"/>
          </p:cNvSpPr>
          <p:nvPr/>
        </p:nvSpPr>
        <p:spPr bwMode="auto">
          <a:xfrm>
            <a:off x="1646238" y="6003925"/>
            <a:ext cx="877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A62A7D"/>
                </a:solidFill>
                <a:latin typeface="Arial" charset="0"/>
                <a:ea typeface="宋体" pitchFamily="2" charset="-122"/>
              </a:rPr>
              <a:t>ASK </a:t>
            </a:r>
          </a:p>
        </p:txBody>
      </p:sp>
      <p:sp>
        <p:nvSpPr>
          <p:cNvPr id="530448" name="Rectangle 16"/>
          <p:cNvSpPr>
            <a:spLocks noChangeArrowheads="1"/>
          </p:cNvSpPr>
          <p:nvPr/>
        </p:nvSpPr>
        <p:spPr bwMode="auto">
          <a:xfrm>
            <a:off x="6372225" y="6026150"/>
            <a:ext cx="87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A62A7D"/>
                </a:solidFill>
                <a:latin typeface="Arial" charset="0"/>
                <a:ea typeface="宋体" pitchFamily="2" charset="-122"/>
              </a:rPr>
              <a:t>PSK </a:t>
            </a:r>
          </a:p>
        </p:txBody>
      </p:sp>
      <p:sp>
        <p:nvSpPr>
          <p:cNvPr id="530449" name="Rectangle 17"/>
          <p:cNvSpPr>
            <a:spLocks noChangeArrowheads="1"/>
          </p:cNvSpPr>
          <p:nvPr/>
        </p:nvSpPr>
        <p:spPr bwMode="auto">
          <a:xfrm>
            <a:off x="4048125" y="56515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A62A7D"/>
                </a:solidFill>
                <a:latin typeface="Arial" charset="0"/>
                <a:ea typeface="宋体" pitchFamily="2" charset="-122"/>
              </a:rPr>
              <a:t>FSK </a:t>
            </a:r>
          </a:p>
        </p:txBody>
      </p:sp>
      <p:sp>
        <p:nvSpPr>
          <p:cNvPr id="6160" name="Rectangle 11"/>
          <p:cNvSpPr>
            <a:spLocks noChangeArrowheads="1"/>
          </p:cNvSpPr>
          <p:nvPr/>
        </p:nvSpPr>
        <p:spPr bwMode="auto">
          <a:xfrm>
            <a:off x="3444875" y="406400"/>
            <a:ext cx="124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概  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0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0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0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530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0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0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0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30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0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0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0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53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0" grpId="0" animBg="1"/>
      <p:bldP spid="530444" grpId="0"/>
      <p:bldP spid="530445" grpId="0"/>
      <p:bldP spid="530446" grpId="0"/>
      <p:bldP spid="530447" grpId="0"/>
      <p:bldP spid="530448" grpId="0"/>
      <p:bldP spid="5304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FC706C4-986B-465E-A8F8-B99C2F679CB5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3795" name="矩形 9"/>
          <p:cNvSpPr>
            <a:spLocks noChangeArrowheads="1"/>
          </p:cNvSpPr>
          <p:nvPr/>
        </p:nvSpPr>
        <p:spPr bwMode="auto">
          <a:xfrm>
            <a:off x="0" y="762000"/>
            <a:ext cx="9144000" cy="577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57225" y="2933700"/>
            <a:ext cx="7693025" cy="3203575"/>
          </a:xfrm>
          <a:solidFill>
            <a:schemeClr val="bg2">
              <a:lumMod val="10000"/>
              <a:lumOff val="90000"/>
            </a:schemeClr>
          </a:solidFill>
        </p:spPr>
        <p:txBody>
          <a:bodyPr/>
          <a:lstStyle/>
          <a:p>
            <a:pPr lvl="1" eaLnBrk="1" hangingPunct="1">
              <a:lnSpc>
                <a:spcPts val="35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  <a:defRPr/>
            </a:pPr>
            <a:r>
              <a:rPr lang="en-US" altLang="zh-CN" sz="2400" b="1" smtClean="0">
                <a:latin typeface="Arial" charset="0"/>
                <a:ea typeface="华文中宋" pitchFamily="2" charset="-122"/>
                <a:cs typeface="Arial" charset="0"/>
              </a:rPr>
              <a:t>2ASK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信号的带宽是基带信号带宽的两倍。</a:t>
            </a:r>
          </a:p>
          <a:p>
            <a:pPr lvl="1" eaLnBrk="1" hangingPunct="1">
              <a:lnSpc>
                <a:spcPts val="35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谱的主瓣带宽（谱零点带宽） ：</a:t>
            </a:r>
          </a:p>
          <a:p>
            <a:pPr lvl="2" eaLnBrk="1" hangingPunct="1">
              <a:lnSpc>
                <a:spcPct val="120000"/>
              </a:lnSpc>
              <a:buSzPct val="80000"/>
              <a:buFont typeface="Wingdings" pitchFamily="2" charset="2"/>
              <a:buChar char="Ø"/>
              <a:defRPr/>
            </a:pPr>
            <a:endParaRPr lang="zh-CN" altLang="en-US" smtClean="0">
              <a:latin typeface="Arial" charset="0"/>
              <a:ea typeface="华文中宋" pitchFamily="2" charset="-122"/>
              <a:cs typeface="Arial" charset="0"/>
            </a:endParaRPr>
          </a:p>
          <a:p>
            <a:pPr lvl="2" eaLnBrk="1" hangingPunct="1">
              <a:lnSpc>
                <a:spcPct val="120000"/>
              </a:lnSpc>
              <a:buSzPct val="80000"/>
              <a:buFont typeface="Wingdings" pitchFamily="2" charset="2"/>
              <a:buChar char="Ø"/>
              <a:defRPr/>
            </a:pPr>
            <a:endParaRPr lang="zh-CN" altLang="en-US" smtClean="0">
              <a:latin typeface="Arial" charset="0"/>
              <a:ea typeface="华文中宋" pitchFamily="2" charset="-122"/>
              <a:cs typeface="Arial" charset="0"/>
            </a:endParaRPr>
          </a:p>
          <a:p>
            <a:pPr lvl="1" eaLnBrk="1" hangingPunct="1">
              <a:lnSpc>
                <a:spcPct val="1200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i="1" baseline="-25000" smtClean="0"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en-US" altLang="zh-CN" sz="2400" b="1" smtClean="0">
                <a:latin typeface="Arial" charset="0"/>
                <a:ea typeface="华文中宋" pitchFamily="2" charset="-122"/>
                <a:cs typeface="Arial" charset="0"/>
              </a:rPr>
              <a:t>2ASK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信号的传输带宽是码元速率的两倍。</a:t>
            </a:r>
          </a:p>
          <a:p>
            <a:pPr lvl="1" eaLnBrk="1" hangingPunct="1">
              <a:lnSpc>
                <a:spcPct val="1200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含</a:t>
            </a:r>
            <a:r>
              <a:rPr lang="zh-CN" altLang="en-US" sz="2400" smtClean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有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载波分量。</a:t>
            </a:r>
            <a:r>
              <a:rPr lang="zh-CN" altLang="en-US" sz="2400" b="1" smtClean="0">
                <a:latin typeface="Arial" charset="0"/>
                <a:ea typeface="华文中宋" pitchFamily="2" charset="-122"/>
                <a:cs typeface="Arial" charset="0"/>
              </a:rPr>
              <a:t>                                  </a:t>
            </a:r>
            <a:r>
              <a:rPr lang="en-US" altLang="zh-CN" sz="2400" b="1" smtClean="0">
                <a:solidFill>
                  <a:srgbClr val="5F5F5F"/>
                </a:solidFill>
                <a:cs typeface="Arial" charset="0"/>
              </a:rPr>
              <a:t>Why?</a:t>
            </a:r>
          </a:p>
        </p:txBody>
      </p:sp>
      <p:graphicFrame>
        <p:nvGraphicFramePr>
          <p:cNvPr id="204803" name="Object 3"/>
          <p:cNvGraphicFramePr>
            <a:graphicFrameLocks noChangeAspect="1"/>
          </p:cNvGraphicFramePr>
          <p:nvPr/>
        </p:nvGraphicFramePr>
        <p:xfrm>
          <a:off x="3009900" y="4256088"/>
          <a:ext cx="212248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公式" r:id="rId3" imgW="761669" imgH="228501" progId="Equation.3">
                  <p:embed/>
                </p:oleObj>
              </mc:Choice>
              <mc:Fallback>
                <p:oleObj name="公式" r:id="rId3" imgW="761669" imgH="2285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0" y="4256088"/>
                        <a:ext cx="2122488" cy="6365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9797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4"/>
          <p:cNvGraphicFramePr>
            <a:graphicFrameLocks noChangeAspect="1"/>
          </p:cNvGraphicFramePr>
          <p:nvPr/>
        </p:nvGraphicFramePr>
        <p:xfrm>
          <a:off x="1196975" y="414338"/>
          <a:ext cx="6435725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Visio" r:id="rId5" imgW="4636625" imgH="2507707" progId="Visio.Drawing.11">
                  <p:embed/>
                </p:oleObj>
              </mc:Choice>
              <mc:Fallback>
                <p:oleObj name="Visio" r:id="rId5" imgW="4636625" imgH="250770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3251" b="2942"/>
                      <a:stretch>
                        <a:fillRect/>
                      </a:stretch>
                    </p:blipFill>
                    <p:spPr bwMode="auto">
                      <a:xfrm>
                        <a:off x="1196975" y="414338"/>
                        <a:ext cx="6435725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07" name="AutoShape 7"/>
          <p:cNvSpPr>
            <a:spLocks noChangeArrowheads="1"/>
          </p:cNvSpPr>
          <p:nvPr/>
        </p:nvSpPr>
        <p:spPr bwMode="auto">
          <a:xfrm>
            <a:off x="5965825" y="4262438"/>
            <a:ext cx="2295525" cy="674687"/>
          </a:xfrm>
          <a:prstGeom prst="wedgeRoundRectCallout">
            <a:avLst>
              <a:gd name="adj1" fmla="val -61963"/>
              <a:gd name="adj2" fmla="val 27648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ea typeface="宋体" pitchFamily="2" charset="-122"/>
              </a:rPr>
              <a:t>f</a:t>
            </a:r>
            <a:r>
              <a:rPr lang="en-US" altLang="zh-CN" sz="2800" baseline="-25000">
                <a:ea typeface="宋体" pitchFamily="2" charset="-122"/>
              </a:rPr>
              <a:t>B </a:t>
            </a:r>
            <a:r>
              <a:rPr lang="en-US" altLang="zh-CN" sz="2800">
                <a:ea typeface="宋体" pitchFamily="2" charset="-122"/>
              </a:rPr>
              <a:t>= 1/</a:t>
            </a:r>
            <a:r>
              <a:rPr lang="en-US" altLang="zh-CN" sz="2800" i="1">
                <a:ea typeface="宋体" pitchFamily="2" charset="-122"/>
              </a:rPr>
              <a:t>T</a:t>
            </a:r>
            <a:r>
              <a:rPr lang="en-US" altLang="zh-CN" sz="2800" baseline="-25000">
                <a:ea typeface="宋体" pitchFamily="2" charset="-122"/>
              </a:rPr>
              <a:t>B</a:t>
            </a:r>
            <a:r>
              <a:rPr lang="en-US" altLang="zh-CN" sz="2800" i="1">
                <a:ea typeface="宋体" pitchFamily="2" charset="-122"/>
              </a:rPr>
              <a:t>=R</a:t>
            </a:r>
            <a:r>
              <a:rPr lang="en-US" altLang="zh-CN" sz="2800" baseline="-25000">
                <a:ea typeface="宋体" pitchFamily="2" charset="-122"/>
              </a:rPr>
              <a:t>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 b="0">
              <a:ea typeface="宋体" pitchFamily="2" charset="-122"/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5292725" y="2214563"/>
            <a:ext cx="9906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04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0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4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4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4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4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4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4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7" grpId="0"/>
      <p:bldP spid="2048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1BE2C85-C2EA-497F-8B10-E39CA6495582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409700"/>
            <a:ext cx="8893175" cy="5219700"/>
          </a:xfrm>
        </p:spPr>
        <p:txBody>
          <a:bodyPr/>
          <a:lstStyle/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400" smtClean="0"/>
          </a:p>
          <a:p>
            <a:pPr lvl="3" eaLnBrk="1" hangingPunct="1">
              <a:lnSpc>
                <a:spcPct val="80000"/>
              </a:lnSpc>
            </a:pPr>
            <a:endParaRPr lang="en-US" altLang="zh-CN" sz="1400" smtClean="0"/>
          </a:p>
          <a:p>
            <a:pPr lvl="3" eaLnBrk="1" hangingPunct="1">
              <a:lnSpc>
                <a:spcPct val="80000"/>
              </a:lnSpc>
            </a:pPr>
            <a:endParaRPr lang="en-US" altLang="zh-CN" sz="1400" smtClean="0"/>
          </a:p>
          <a:p>
            <a:pPr lvl="3" eaLnBrk="1" hangingPunct="1">
              <a:lnSpc>
                <a:spcPct val="80000"/>
              </a:lnSpc>
            </a:pPr>
            <a:endParaRPr lang="en-US" altLang="zh-CN" sz="1400" smtClean="0"/>
          </a:p>
          <a:p>
            <a:pPr lvl="3" eaLnBrk="1" hangingPunct="1">
              <a:lnSpc>
                <a:spcPct val="80000"/>
              </a:lnSpc>
            </a:pPr>
            <a:endParaRPr lang="en-US" altLang="zh-CN" sz="1400" smtClean="0"/>
          </a:p>
          <a:p>
            <a:pPr lvl="3" eaLnBrk="1" hangingPunct="1">
              <a:lnSpc>
                <a:spcPct val="80000"/>
              </a:lnSpc>
            </a:pPr>
            <a:endParaRPr lang="en-US" altLang="zh-CN" sz="1400" smtClean="0"/>
          </a:p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smtClean="0"/>
              <a:t>	</a:t>
            </a:r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1400" smtClean="0"/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1400" smtClean="0"/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1400" smtClean="0"/>
          </a:p>
          <a:p>
            <a:pPr lvl="1" eaLnBrk="1" hangingPunct="1">
              <a:lnSpc>
                <a:spcPct val="1200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</a:pPr>
            <a:r>
              <a:rPr lang="en-US" altLang="zh-CN" sz="2400" b="1" smtClean="0">
                <a:solidFill>
                  <a:srgbClr val="000099"/>
                </a:solidFill>
                <a:latin typeface="Arial" charset="0"/>
                <a:cs typeface="Arial" charset="0"/>
              </a:rPr>
              <a:t>2PSK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信号的频谱与</a:t>
            </a:r>
            <a:r>
              <a:rPr lang="en-US" altLang="zh-CN" sz="2400" b="1" smtClean="0">
                <a:latin typeface="Arial" charset="0"/>
                <a:ea typeface="华文中宋" pitchFamily="2" charset="-122"/>
                <a:cs typeface="Arial" charset="0"/>
              </a:rPr>
              <a:t>2ASK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的十分相似；</a:t>
            </a:r>
          </a:p>
          <a:p>
            <a:pPr lvl="1" eaLnBrk="1" hangingPunct="1">
              <a:lnSpc>
                <a:spcPct val="1200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</a:pP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带宽也是基带信号带宽的两倍：</a:t>
            </a:r>
          </a:p>
          <a:p>
            <a:pPr lvl="2" eaLnBrk="1" hangingPunct="1">
              <a:lnSpc>
                <a:spcPct val="120000"/>
              </a:lnSpc>
              <a:buSzPct val="80000"/>
              <a:buFont typeface="Wingdings" pitchFamily="2" charset="2"/>
              <a:buChar char="Ø"/>
            </a:pPr>
            <a:endParaRPr lang="zh-CN" altLang="en-US" smtClean="0">
              <a:latin typeface="Arial" charset="0"/>
              <a:ea typeface="华文中宋" pitchFamily="2" charset="-122"/>
              <a:cs typeface="Arial" charset="0"/>
            </a:endParaRPr>
          </a:p>
          <a:p>
            <a:pPr lvl="2" eaLnBrk="1" hangingPunct="1">
              <a:lnSpc>
                <a:spcPct val="120000"/>
              </a:lnSpc>
              <a:buSzPct val="80000"/>
              <a:buFont typeface="Wingdings" pitchFamily="2" charset="2"/>
              <a:buChar char="Ø"/>
            </a:pPr>
            <a:endParaRPr lang="zh-CN" altLang="en-US" smtClean="0">
              <a:latin typeface="Arial" charset="0"/>
              <a:ea typeface="华文中宋" pitchFamily="2" charset="-122"/>
              <a:cs typeface="Arial" charset="0"/>
            </a:endParaRPr>
          </a:p>
          <a:p>
            <a:pPr lvl="1" eaLnBrk="1" hangingPunct="1">
              <a:lnSpc>
                <a:spcPct val="120000"/>
              </a:lnSpc>
              <a:buClr>
                <a:schemeClr val="folHlink"/>
              </a:buClr>
              <a:buSzPct val="80000"/>
              <a:buFont typeface="Wingdings" pitchFamily="2" charset="2"/>
              <a:buChar char="Ø"/>
            </a:pP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区别仅在于当</a:t>
            </a:r>
            <a:r>
              <a:rPr lang="en-US" altLang="zh-CN" sz="2400" b="1" i="1" smtClean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P=</a:t>
            </a:r>
            <a:r>
              <a:rPr lang="en-US" altLang="zh-CN" sz="2400" b="1" smtClean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1/2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时，谱中</a:t>
            </a:r>
            <a:r>
              <a:rPr lang="zh-CN" altLang="en-US" sz="2400" smtClean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无</a:t>
            </a:r>
            <a:r>
              <a:rPr lang="zh-CN" altLang="en-US" sz="2400" smtClean="0">
                <a:latin typeface="Arial" charset="0"/>
                <a:ea typeface="华文中宋" pitchFamily="2" charset="-122"/>
                <a:cs typeface="Arial" charset="0"/>
              </a:rPr>
              <a:t>离散谱（即载波分量</a:t>
            </a:r>
            <a:r>
              <a:rPr lang="zh-CN" altLang="en-US" sz="2400" smtClean="0">
                <a:ea typeface="华文中宋" pitchFamily="2" charset="-122"/>
              </a:rPr>
              <a:t>）。</a:t>
            </a:r>
          </a:p>
        </p:txBody>
      </p:sp>
      <p:sp>
        <p:nvSpPr>
          <p:cNvPr id="208909" name="AutoShape 13"/>
          <p:cNvSpPr>
            <a:spLocks noChangeArrowheads="1"/>
          </p:cNvSpPr>
          <p:nvPr/>
        </p:nvSpPr>
        <p:spPr bwMode="auto">
          <a:xfrm>
            <a:off x="496888" y="406400"/>
            <a:ext cx="6030912" cy="568325"/>
          </a:xfrm>
          <a:prstGeom prst="flowChartAlternateProcess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9985"/>
            </a:prst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3200" b="1" u="sng" dirty="0">
                <a:solidFill>
                  <a:srgbClr val="800080"/>
                </a:solidFill>
              </a:rPr>
              <a:t>2</a:t>
            </a:r>
            <a:r>
              <a:rPr lang="en-US" altLang="zh-CN" sz="2800" b="1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CN" sz="2800" b="1" dirty="0">
                <a:solidFill>
                  <a:srgbClr val="000099"/>
                </a:solidFill>
              </a:rPr>
              <a:t>2PSK/2DPSK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信号的功率谱密度</a:t>
            </a:r>
          </a:p>
        </p:txBody>
      </p:sp>
      <p:graphicFrame>
        <p:nvGraphicFramePr>
          <p:cNvPr id="34821" name="Object 15"/>
          <p:cNvGraphicFramePr>
            <a:graphicFrameLocks noChangeAspect="1"/>
          </p:cNvGraphicFramePr>
          <p:nvPr/>
        </p:nvGraphicFramePr>
        <p:xfrm>
          <a:off x="979488" y="1223963"/>
          <a:ext cx="36369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Equation" r:id="rId3" imgW="1320227" imgH="253890" progId="Equation.DSMT4">
                  <p:embed/>
                </p:oleObj>
              </mc:Choice>
              <mc:Fallback>
                <p:oleObj name="Equation" r:id="rId3" imgW="1320227" imgH="25389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223963"/>
                        <a:ext cx="3636962" cy="701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9C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12" name="AutoShape 16"/>
          <p:cNvSpPr>
            <a:spLocks noChangeArrowheads="1"/>
          </p:cNvSpPr>
          <p:nvPr/>
        </p:nvSpPr>
        <p:spPr bwMode="auto">
          <a:xfrm>
            <a:off x="1193800" y="2259013"/>
            <a:ext cx="1308100" cy="541337"/>
          </a:xfrm>
          <a:prstGeom prst="wedgeRoundRectCallout">
            <a:avLst>
              <a:gd name="adj1" fmla="val 69537"/>
              <a:gd name="adj2" fmla="val -141787"/>
              <a:gd name="adj3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charset="0"/>
                <a:ea typeface="华文中宋" pitchFamily="2" charset="-122"/>
              </a:rPr>
              <a:t>双极性</a:t>
            </a:r>
          </a:p>
        </p:txBody>
      </p:sp>
      <p:graphicFrame>
        <p:nvGraphicFramePr>
          <p:cNvPr id="208915" name="Object 19"/>
          <p:cNvGraphicFramePr>
            <a:graphicFrameLocks noChangeAspect="1"/>
          </p:cNvGraphicFramePr>
          <p:nvPr>
            <p:ph sz="quarter" idx="2"/>
          </p:nvPr>
        </p:nvGraphicFramePr>
        <p:xfrm>
          <a:off x="2546350" y="1179513"/>
          <a:ext cx="6075363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Visio" r:id="rId5" imgW="4636625" imgH="2507707" progId="Visio.Drawing.11">
                  <p:embed/>
                </p:oleObj>
              </mc:Choice>
              <mc:Fallback>
                <p:oleObj name="Visio" r:id="rId5" imgW="4636625" imgH="2507707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827"/>
                      <a:stretch>
                        <a:fillRect/>
                      </a:stretch>
                    </p:blipFill>
                    <p:spPr bwMode="auto">
                      <a:xfrm>
                        <a:off x="2546350" y="1179513"/>
                        <a:ext cx="6075363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3" name="Object 3"/>
          <p:cNvGraphicFramePr>
            <a:graphicFrameLocks noChangeAspect="1"/>
          </p:cNvGraphicFramePr>
          <p:nvPr/>
        </p:nvGraphicFramePr>
        <p:xfrm>
          <a:off x="2927350" y="5029200"/>
          <a:ext cx="36083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name="公式" r:id="rId7" imgW="1295400" imgH="228600" progId="Equation.3">
                  <p:embed/>
                </p:oleObj>
              </mc:Choice>
              <mc:Fallback>
                <p:oleObj name="公式" r:id="rId7" imgW="12954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5029200"/>
                        <a:ext cx="3608388" cy="63658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9797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20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88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1883230-FEFE-423C-8119-A096C24824CA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35843" name="Object 4">
            <a:hlinkClick r:id="" action="ppaction://hlinkshowjump?jump=nextslide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238250" y="1493838"/>
          <a:ext cx="66595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3" imgW="2184400" imgH="228600" progId="Equation.DSMT4">
                  <p:embed/>
                </p:oleObj>
              </mc:Choice>
              <mc:Fallback>
                <p:oleObj name="Equation" r:id="rId3" imgW="2184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1493838"/>
                        <a:ext cx="6659563" cy="6969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5"/>
          <p:cNvGraphicFramePr>
            <a:graphicFrameLocks noChangeAspect="1"/>
          </p:cNvGraphicFramePr>
          <p:nvPr/>
        </p:nvGraphicFramePr>
        <p:xfrm>
          <a:off x="1557338" y="2889250"/>
          <a:ext cx="6215062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5" imgW="2476500" imgH="812800" progId="Equation.DSMT4">
                  <p:embed/>
                </p:oleObj>
              </mc:Choice>
              <mc:Fallback>
                <p:oleObj name="Equation" r:id="rId5" imgW="2476500" imgH="812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2889250"/>
                        <a:ext cx="6215062" cy="212248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3" name="AutoShape 9"/>
          <p:cNvSpPr>
            <a:spLocks noChangeArrowheads="1"/>
          </p:cNvSpPr>
          <p:nvPr/>
        </p:nvSpPr>
        <p:spPr bwMode="auto">
          <a:xfrm>
            <a:off x="704850" y="415925"/>
            <a:ext cx="4635500" cy="568325"/>
          </a:xfrm>
          <a:prstGeom prst="flowChartAlternateProcess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9985"/>
            </a:prst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3200" b="1" u="sng" dirty="0">
                <a:solidFill>
                  <a:srgbClr val="800080"/>
                </a:solidFill>
              </a:rPr>
              <a:t>3 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000099"/>
                </a:solidFill>
              </a:rPr>
              <a:t> 2FSK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信号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的功率谱密度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A3F33C3-4CBC-4DF0-91FA-E9DD6F9FDCD4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6867" name="矩形 9"/>
          <p:cNvSpPr>
            <a:spLocks noChangeArrowheads="1"/>
          </p:cNvSpPr>
          <p:nvPr/>
        </p:nvSpPr>
        <p:spPr bwMode="auto">
          <a:xfrm>
            <a:off x="0" y="762000"/>
            <a:ext cx="9144000" cy="577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36868" name="Object 2"/>
          <p:cNvGraphicFramePr>
            <a:graphicFrameLocks noChangeAspect="1"/>
          </p:cNvGraphicFramePr>
          <p:nvPr>
            <p:ph idx="4294967295"/>
          </p:nvPr>
        </p:nvGraphicFramePr>
        <p:xfrm>
          <a:off x="657225" y="503238"/>
          <a:ext cx="7065963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Visio" r:id="rId3" imgW="6163655" imgH="2783715" progId="Visio.Drawing.11">
                  <p:embed/>
                </p:oleObj>
              </mc:Choice>
              <mc:Fallback>
                <p:oleObj name="Visio" r:id="rId3" imgW="6163655" imgH="2783715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503238"/>
                        <a:ext cx="7065963" cy="319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927100" y="3924300"/>
            <a:ext cx="665956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buClr>
                <a:schemeClr val="folHlink"/>
              </a:buClr>
              <a:buSzPct val="80000"/>
              <a:buFont typeface="Wingdings" pitchFamily="2" charset="2"/>
              <a:buChar char="Ø"/>
              <a:defRPr/>
            </a:pPr>
            <a:r>
              <a:rPr lang="en-US" altLang="zh-CN" sz="2400" dirty="0">
                <a:ea typeface="华文中宋" pitchFamily="2" charset="-122"/>
              </a:rPr>
              <a:t> </a:t>
            </a:r>
            <a:r>
              <a:rPr lang="zh-CN" altLang="en-US" sz="2400" dirty="0">
                <a:ea typeface="华文中宋" pitchFamily="2" charset="-122"/>
              </a:rPr>
              <a:t>连续谱形状随着两个载频之差的大小而变化</a:t>
            </a:r>
          </a:p>
        </p:txBody>
      </p:sp>
      <p:sp>
        <p:nvSpPr>
          <p:cNvPr id="206854" name="Rectangle 6"/>
          <p:cNvSpPr>
            <a:spLocks noChangeArrowheads="1"/>
          </p:cNvSpPr>
          <p:nvPr/>
        </p:nvSpPr>
        <p:spPr bwMode="auto">
          <a:xfrm>
            <a:off x="881063" y="5229225"/>
            <a:ext cx="6659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zh-CN" sz="2400" b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谱零点带宽：</a:t>
            </a:r>
          </a:p>
        </p:txBody>
      </p:sp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1381125" y="4516438"/>
          <a:ext cx="5886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Equation" r:id="rId5" imgW="2832100" imgH="254000" progId="Equation.DSMT4">
                  <p:embed/>
                </p:oleObj>
              </mc:Choice>
              <mc:Fallback>
                <p:oleObj name="Equation" r:id="rId5" imgW="28321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4516438"/>
                        <a:ext cx="58864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979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6" name="Line 8"/>
          <p:cNvSpPr>
            <a:spLocks noChangeShapeType="1"/>
          </p:cNvSpPr>
          <p:nvPr/>
        </p:nvSpPr>
        <p:spPr bwMode="auto">
          <a:xfrm flipV="1">
            <a:off x="1728788" y="3294063"/>
            <a:ext cx="4510087" cy="46037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2681288" y="1628775"/>
            <a:ext cx="0" cy="1935163"/>
          </a:xfrm>
          <a:prstGeom prst="line">
            <a:avLst/>
          </a:prstGeom>
          <a:noFill/>
          <a:ln w="28575">
            <a:solidFill>
              <a:srgbClr val="0000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5337175" y="1628775"/>
            <a:ext cx="0" cy="1890713"/>
          </a:xfrm>
          <a:prstGeom prst="line">
            <a:avLst/>
          </a:prstGeom>
          <a:noFill/>
          <a:ln w="28575">
            <a:solidFill>
              <a:srgbClr val="0000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V="1">
            <a:off x="2681288" y="3429000"/>
            <a:ext cx="2655887" cy="0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60" name="Line 12"/>
          <p:cNvSpPr>
            <a:spLocks noChangeShapeType="1"/>
          </p:cNvSpPr>
          <p:nvPr/>
        </p:nvSpPr>
        <p:spPr bwMode="auto">
          <a:xfrm flipV="1">
            <a:off x="5337175" y="3563938"/>
            <a:ext cx="900113" cy="0"/>
          </a:xfrm>
          <a:prstGeom prst="line">
            <a:avLst/>
          </a:prstGeom>
          <a:noFill/>
          <a:ln w="762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61" name="Line 13"/>
          <p:cNvSpPr>
            <a:spLocks noChangeShapeType="1"/>
          </p:cNvSpPr>
          <p:nvPr/>
        </p:nvSpPr>
        <p:spPr bwMode="auto">
          <a:xfrm flipV="1">
            <a:off x="1736725" y="3519488"/>
            <a:ext cx="900113" cy="0"/>
          </a:xfrm>
          <a:prstGeom prst="line">
            <a:avLst/>
          </a:prstGeom>
          <a:noFill/>
          <a:ln w="762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4803" name="Object 3"/>
          <p:cNvGraphicFramePr>
            <a:graphicFrameLocks noChangeAspect="1"/>
          </p:cNvGraphicFramePr>
          <p:nvPr/>
        </p:nvGraphicFramePr>
        <p:xfrm>
          <a:off x="3194050" y="5518150"/>
          <a:ext cx="3714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公式" r:id="rId7" imgW="1333500" imgH="254000" progId="Equation.3">
                  <p:embed/>
                </p:oleObj>
              </mc:Choice>
              <mc:Fallback>
                <p:oleObj name="公式" r:id="rId7" imgW="13335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5518150"/>
                        <a:ext cx="3714750" cy="7080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9797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0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20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2000"/>
                                        <p:tgtEl>
                                          <p:spTgt spid="20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 animBg="1"/>
      <p:bldP spid="206854" grpId="0"/>
      <p:bldP spid="206856" grpId="0" animBg="1"/>
      <p:bldP spid="206857" grpId="0" animBg="1"/>
      <p:bldP spid="206858" grpId="0" animBg="1"/>
      <p:bldP spid="206859" grpId="0" animBg="1"/>
      <p:bldP spid="206860" grpId="0" animBg="1"/>
      <p:bldP spid="2068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57503F0-5B87-4590-A5EB-7221CD484BCE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0700" y="1069975"/>
            <a:ext cx="2341563" cy="1470025"/>
          </a:xfrm>
        </p:spPr>
        <p:txBody>
          <a:bodyPr/>
          <a:lstStyle/>
          <a:p>
            <a:pPr eaLnBrk="1" hangingPunct="1"/>
            <a:r>
              <a:rPr lang="en-US" altLang="en-US" sz="4000" b="1" u="sng" smtClean="0">
                <a:solidFill>
                  <a:srgbClr val="800080"/>
                </a:solidFill>
              </a:rPr>
              <a:t>§</a:t>
            </a:r>
            <a:r>
              <a:rPr lang="en-US" altLang="zh-CN" sz="4000" b="1" u="sng" smtClean="0">
                <a:solidFill>
                  <a:srgbClr val="800080"/>
                </a:solidFill>
              </a:rPr>
              <a:t>7.2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31800" y="2832100"/>
            <a:ext cx="7740650" cy="1752600"/>
          </a:xfrm>
        </p:spPr>
        <p:txBody>
          <a:bodyPr/>
          <a:lstStyle/>
          <a:p>
            <a:pPr algn="l" eaLnBrk="1" hangingPunct="1"/>
            <a:r>
              <a:rPr lang="en-US" altLang="zh-CN" sz="4800" b="0" smtClean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zh-CN" altLang="en-US" sz="400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二进制数字调制系统</a:t>
            </a:r>
          </a:p>
          <a:p>
            <a:pPr eaLnBrk="1" hangingPunct="1"/>
            <a:r>
              <a:rPr lang="zh-CN" altLang="en-US" sz="400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   抗噪声性能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E106ED-B160-46BA-B434-BAE57B42EAB7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460750" y="406400"/>
            <a:ext cx="1555750" cy="630238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概 述  </a:t>
            </a:r>
            <a:endParaRPr lang="zh-CN" altLang="en-US" sz="360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7225" y="1314450"/>
            <a:ext cx="7959725" cy="49149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性能指标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系统的误码率</a:t>
            </a:r>
            <a:r>
              <a:rPr lang="zh-CN" altLang="en-US" sz="2800" i="1" kern="0" dirty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en-US" altLang="zh-CN" sz="2800" b="1" i="1" kern="0" dirty="0" err="1">
                <a:solidFill>
                  <a:srgbClr val="FF0000"/>
                </a:solidFill>
                <a:ea typeface="华文中宋" pitchFamily="2" charset="-122"/>
              </a:rPr>
              <a:t>P</a:t>
            </a:r>
            <a:r>
              <a:rPr lang="en-US" altLang="zh-CN" sz="2800" b="1" kern="0" baseline="-25000" dirty="0" err="1">
                <a:solidFill>
                  <a:srgbClr val="FF0000"/>
                </a:solidFill>
                <a:ea typeface="华文中宋" pitchFamily="2" charset="-122"/>
              </a:rPr>
              <a:t>e</a:t>
            </a:r>
            <a:endParaRPr lang="en-US" altLang="zh-CN" sz="2800" b="1" kern="0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分析方法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借用数字基带系统的方法和结论                  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分析条件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2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恒参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信道（</a:t>
            </a:r>
            <a:r>
              <a:rPr lang="zh-CN" altLang="en-US" sz="2800" kern="0" dirty="0">
                <a:latin typeface="+mn-lt"/>
                <a:ea typeface="华文中宋" pitchFamily="2" charset="-122"/>
              </a:rPr>
              <a:t>传输系数取为 </a:t>
            </a:r>
            <a:r>
              <a:rPr lang="en-US" altLang="zh-CN" sz="2800" b="1" kern="0" dirty="0">
                <a:solidFill>
                  <a:srgbClr val="FF0000"/>
                </a:solidFill>
                <a:ea typeface="华文中宋" pitchFamily="2" charset="-122"/>
              </a:rPr>
              <a:t>K</a:t>
            </a:r>
            <a:r>
              <a:rPr lang="en-US" altLang="zh-CN" sz="2800" kern="0" dirty="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）</a:t>
            </a:r>
            <a:r>
              <a:rPr lang="en-US" altLang="zh-CN" sz="2800" kern="0" dirty="0">
                <a:latin typeface="华文中宋" pitchFamily="2" charset="-122"/>
                <a:ea typeface="华文中宋" pitchFamily="2" charset="-122"/>
              </a:rPr>
              <a:t>    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800" kern="0" dirty="0">
                <a:latin typeface="+mn-lt"/>
                <a:ea typeface="华文中宋" pitchFamily="2" charset="-122"/>
              </a:rPr>
              <a:t>                         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信道噪声是</a:t>
            </a:r>
            <a:r>
              <a:rPr lang="zh-CN" altLang="en-US" sz="2800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加性高斯白噪声</a:t>
            </a:r>
            <a:endParaRPr lang="zh-CN" altLang="en-US" sz="2800" kern="0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背景知识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sz="2800" kern="0" dirty="0">
              <a:solidFill>
                <a:srgbClr val="000099"/>
              </a:solidFill>
              <a:latin typeface="华文中宋" pitchFamily="2" charset="-122"/>
              <a:ea typeface="华文中宋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800" kern="0" dirty="0">
                <a:latin typeface="华文中宋" pitchFamily="2" charset="-122"/>
                <a:ea typeface="华文中宋" pitchFamily="2" charset="-122"/>
              </a:rPr>
              <a:t>                    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窄带噪声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                    正弦波</a:t>
            </a:r>
            <a:r>
              <a:rPr lang="en-US" altLang="zh-CN" sz="2800" kern="0" dirty="0">
                <a:latin typeface="华文中宋" pitchFamily="2" charset="-122"/>
                <a:ea typeface="华文中宋" pitchFamily="2" charset="-122"/>
              </a:rPr>
              <a:t>+</a:t>
            </a:r>
            <a:r>
              <a:rPr lang="zh-CN" altLang="en-US" sz="2800" kern="0" dirty="0">
                <a:latin typeface="华文中宋" pitchFamily="2" charset="-122"/>
                <a:ea typeface="华文中宋" pitchFamily="2" charset="-122"/>
              </a:rPr>
              <a:t>窄带噪声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altLang="zh-CN" kern="0" dirty="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214EF9F-35BE-41F0-B605-D0C96E0888D6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456717" name="Rectangle 13"/>
          <p:cNvSpPr>
            <a:spLocks noChangeArrowheads="1"/>
          </p:cNvSpPr>
          <p:nvPr/>
        </p:nvSpPr>
        <p:spPr bwMode="auto">
          <a:xfrm>
            <a:off x="1652588" y="1858963"/>
            <a:ext cx="811212" cy="6334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zh-CN" altLang="en-US"/>
          </a:p>
        </p:txBody>
      </p:sp>
      <p:graphicFrame>
        <p:nvGraphicFramePr>
          <p:cNvPr id="456708" name="Object 4"/>
          <p:cNvGraphicFramePr>
            <a:graphicFrameLocks noChangeAspect="1"/>
          </p:cNvGraphicFramePr>
          <p:nvPr>
            <p:ph sz="quarter" idx="4294967295"/>
          </p:nvPr>
        </p:nvGraphicFramePr>
        <p:xfrm>
          <a:off x="655638" y="3206750"/>
          <a:ext cx="36909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Equation" r:id="rId3" imgW="1968500" imgH="482600" progId="Equation.DSMT4">
                  <p:embed/>
                </p:oleObj>
              </mc:Choice>
              <mc:Fallback>
                <p:oleObj name="Equation" r:id="rId3" imgW="19685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3206750"/>
                        <a:ext cx="3690937" cy="904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2809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56710" name="Object 6"/>
          <p:cNvGraphicFramePr>
            <a:graphicFrameLocks noChangeAspect="1"/>
          </p:cNvGraphicFramePr>
          <p:nvPr>
            <p:ph sz="quarter" idx="4294967295"/>
          </p:nvPr>
        </p:nvGraphicFramePr>
        <p:xfrm>
          <a:off x="3492500" y="4229100"/>
          <a:ext cx="46355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Equation" r:id="rId5" imgW="2349500" imgH="482600" progId="Equation.DSMT4">
                  <p:embed/>
                </p:oleObj>
              </mc:Choice>
              <mc:Fallback>
                <p:oleObj name="Equation" r:id="rId5" imgW="2349500" imgH="482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229100"/>
                        <a:ext cx="4635500" cy="952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13" name="AutoShape 9"/>
          <p:cNvSpPr>
            <a:spLocks noChangeArrowheads="1"/>
          </p:cNvSpPr>
          <p:nvPr/>
        </p:nvSpPr>
        <p:spPr bwMode="auto">
          <a:xfrm>
            <a:off x="4838700" y="3429000"/>
            <a:ext cx="1349375" cy="487363"/>
          </a:xfrm>
          <a:prstGeom prst="wedgeRoundRectCallout">
            <a:avLst>
              <a:gd name="adj1" fmla="val -62014"/>
              <a:gd name="adj2" fmla="val 136037"/>
              <a:gd name="adj3" fmla="val 16667"/>
            </a:avLst>
          </a:prstGeom>
          <a:noFill/>
          <a:ln w="9525">
            <a:solidFill>
              <a:srgbClr val="808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>
                <a:solidFill>
                  <a:schemeClr val="hlink"/>
                </a:solidFill>
              </a:rPr>
              <a:t>a </a:t>
            </a:r>
            <a:r>
              <a:rPr lang="en-US" altLang="zh-CN" sz="2800" b="0"/>
              <a:t>= </a:t>
            </a:r>
            <a:r>
              <a:rPr lang="en-US" altLang="zh-CN" sz="2800" b="0">
                <a:solidFill>
                  <a:schemeClr val="hlink"/>
                </a:solidFill>
              </a:rPr>
              <a:t>k</a:t>
            </a:r>
            <a:r>
              <a:rPr lang="en-US" altLang="zh-CN" sz="2800" b="0">
                <a:solidFill>
                  <a:srgbClr val="0000CC"/>
                </a:solidFill>
              </a:rPr>
              <a:t>A</a:t>
            </a:r>
          </a:p>
        </p:txBody>
      </p:sp>
      <p:sp>
        <p:nvSpPr>
          <p:cNvPr id="39944" name="Rectangle 15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3994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114248"/>
              </p:ext>
            </p:extLst>
          </p:nvPr>
        </p:nvGraphicFramePr>
        <p:xfrm>
          <a:off x="38100" y="1428750"/>
          <a:ext cx="8623300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Visio" r:id="rId7" imgW="5057607" imgH="1238181" progId="Visio.Drawing.11">
                  <p:embed/>
                </p:oleObj>
              </mc:Choice>
              <mc:Fallback>
                <p:oleObj name="Visio" r:id="rId7" imgW="5057607" imgH="1238181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1428750"/>
                        <a:ext cx="8623300" cy="210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DF6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6" name="Rectangle 18"/>
          <p:cNvSpPr>
            <a:spLocks noChangeArrowheads="1"/>
          </p:cNvSpPr>
          <p:nvPr/>
        </p:nvSpPr>
        <p:spPr bwMode="auto">
          <a:xfrm>
            <a:off x="0" y="2728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5672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352860"/>
              </p:ext>
            </p:extLst>
          </p:nvPr>
        </p:nvGraphicFramePr>
        <p:xfrm>
          <a:off x="971550" y="4406900"/>
          <a:ext cx="227965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Visio" r:id="rId9" imgW="2435497" imgH="866602" progId="Visio.Drawing.11">
                  <p:embed/>
                </p:oleObj>
              </mc:Choice>
              <mc:Fallback>
                <p:oleObj name="Visio" r:id="rId9" imgW="2435497" imgH="866602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406900"/>
                        <a:ext cx="2279650" cy="849313"/>
                      </a:xfrm>
                      <a:prstGeom prst="rect">
                        <a:avLst/>
                      </a:prstGeom>
                      <a:solidFill>
                        <a:srgbClr val="DDDD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585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24" name="Rectangle 20"/>
          <p:cNvSpPr>
            <a:spLocks noChangeArrowheads="1"/>
          </p:cNvSpPr>
          <p:nvPr/>
        </p:nvSpPr>
        <p:spPr bwMode="auto">
          <a:xfrm>
            <a:off x="971550" y="4362450"/>
            <a:ext cx="2295525" cy="914400"/>
          </a:xfrm>
          <a:prstGeom prst="rect">
            <a:avLst/>
          </a:prstGeom>
          <a:noFill/>
          <a:ln w="19050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56725" name="Object 21"/>
          <p:cNvGraphicFramePr>
            <a:graphicFrameLocks noChangeAspect="1"/>
          </p:cNvGraphicFramePr>
          <p:nvPr/>
        </p:nvGraphicFramePr>
        <p:xfrm>
          <a:off x="3475038" y="5307013"/>
          <a:ext cx="478631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11" imgW="2286000" imgH="482600" progId="Equation.DSMT4">
                  <p:embed/>
                </p:oleObj>
              </mc:Choice>
              <mc:Fallback>
                <p:oleObj name="Equation" r:id="rId11" imgW="2286000" imgH="482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5307013"/>
                        <a:ext cx="4786312" cy="1011237"/>
                      </a:xfrm>
                      <a:prstGeom prst="rect">
                        <a:avLst/>
                      </a:prstGeom>
                      <a:solidFill>
                        <a:schemeClr val="bg1">
                          <a:alpha val="67842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27" name="AutoShape 23"/>
          <p:cNvSpPr>
            <a:spLocks noChangeArrowheads="1"/>
          </p:cNvSpPr>
          <p:nvPr/>
        </p:nvSpPr>
        <p:spPr bwMode="auto">
          <a:xfrm>
            <a:off x="658813" y="3962400"/>
            <a:ext cx="179387" cy="584200"/>
          </a:xfrm>
          <a:prstGeom prst="curvedRightArrow">
            <a:avLst>
              <a:gd name="adj1" fmla="val 65133"/>
              <a:gd name="adj2" fmla="val 130266"/>
              <a:gd name="adj3" fmla="val 33333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0" y="450850"/>
            <a:ext cx="7112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.2.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   </a:t>
            </a:r>
            <a:r>
              <a:rPr lang="en-US" altLang="zh-CN" sz="32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2ASK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系统的抗噪声性能</a:t>
            </a:r>
            <a:endParaRPr lang="en-US" altLang="zh-CN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50888" y="1117600"/>
            <a:ext cx="3065462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 </a:t>
            </a:r>
            <a:r>
              <a:rPr lang="en-US" altLang="zh-CN" sz="2400" b="1" dirty="0">
                <a:ea typeface="楷体_GB2312" pitchFamily="49" charset="-122"/>
              </a:rPr>
              <a:t>2ASK</a:t>
            </a:r>
            <a:r>
              <a:rPr lang="en-US" altLang="zh-CN" sz="2400" b="1" dirty="0">
                <a:latin typeface="华文中宋" pitchFamily="2" charset="-122"/>
                <a:ea typeface="华文中宋" pitchFamily="2" charset="-122"/>
              </a:rPr>
              <a:t>---</a:t>
            </a:r>
            <a:r>
              <a:rPr lang="zh-CN" altLang="en-US" sz="2400" b="1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相干</a:t>
            </a: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解调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4" dur="1000"/>
                                        <p:tgtEl>
                                          <p:spTgt spid="456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1000"/>
                                        <p:tgtEl>
                                          <p:spTgt spid="45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5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5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56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456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6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6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6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17" grpId="0" animBg="1"/>
      <p:bldP spid="456713" grpId="0" animBg="1"/>
      <p:bldP spid="456724" grpId="0" animBg="1"/>
      <p:bldP spid="4567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9A3CD5-231A-4041-8F67-8858FE08355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73758" name="Rectangle 30"/>
          <p:cNvSpPr>
            <a:spLocks noChangeArrowheads="1"/>
          </p:cNvSpPr>
          <p:nvPr/>
        </p:nvSpPr>
        <p:spPr bwMode="auto">
          <a:xfrm>
            <a:off x="4392613" y="1403350"/>
            <a:ext cx="2293937" cy="1441450"/>
          </a:xfrm>
          <a:prstGeom prst="rect">
            <a:avLst/>
          </a:prstGeom>
          <a:solidFill>
            <a:srgbClr val="E1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40964" name="Rectangle 20"/>
          <p:cNvSpPr>
            <a:spLocks noChangeArrowheads="1"/>
          </p:cNvSpPr>
          <p:nvPr/>
        </p:nvSpPr>
        <p:spPr bwMode="auto">
          <a:xfrm>
            <a:off x="206375" y="1179513"/>
            <a:ext cx="946150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2809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73741" name="Object 13"/>
          <p:cNvGraphicFramePr>
            <a:graphicFrameLocks noChangeAspect="1"/>
          </p:cNvGraphicFramePr>
          <p:nvPr/>
        </p:nvGraphicFramePr>
        <p:xfrm>
          <a:off x="2171700" y="5251450"/>
          <a:ext cx="39195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Equation" r:id="rId3" imgW="1828800" imgH="482600" progId="Equation.DSMT4">
                  <p:embed/>
                </p:oleObj>
              </mc:Choice>
              <mc:Fallback>
                <p:oleObj name="Equation" r:id="rId3" imgW="1828800" imgH="482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251450"/>
                        <a:ext cx="3919538" cy="1041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dbl">
                        <a:solidFill>
                          <a:srgbClr val="CC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7A7A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Rectangle 24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0968" name="Object 23"/>
          <p:cNvGraphicFramePr>
            <a:graphicFrameLocks noChangeAspect="1"/>
          </p:cNvGraphicFramePr>
          <p:nvPr/>
        </p:nvGraphicFramePr>
        <p:xfrm>
          <a:off x="406400" y="1085850"/>
          <a:ext cx="8486775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Visio" r:id="rId5" imgW="5057607" imgH="1238181" progId="Visio.Drawing.11">
                  <p:embed/>
                </p:oleObj>
              </mc:Choice>
              <mc:Fallback>
                <p:oleObj name="Visio" r:id="rId5" imgW="5057607" imgH="1238181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085850"/>
                        <a:ext cx="8486775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DF6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55" name="Object 27"/>
          <p:cNvGraphicFramePr>
            <a:graphicFrameLocks noChangeAspect="1"/>
          </p:cNvGraphicFramePr>
          <p:nvPr/>
        </p:nvGraphicFramePr>
        <p:xfrm>
          <a:off x="6572250" y="4229100"/>
          <a:ext cx="16621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Equation" r:id="rId7" imgW="660400" imgH="228600" progId="Equation.DSMT4">
                  <p:embed/>
                </p:oleObj>
              </mc:Choice>
              <mc:Fallback>
                <p:oleObj name="Equation" r:id="rId7" imgW="6604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0" y="4229100"/>
                        <a:ext cx="1662113" cy="577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57" name="Rectangle 29"/>
          <p:cNvSpPr>
            <a:spLocks noChangeArrowheads="1"/>
          </p:cNvSpPr>
          <p:nvPr/>
        </p:nvSpPr>
        <p:spPr bwMode="auto">
          <a:xfrm>
            <a:off x="6438900" y="4095750"/>
            <a:ext cx="1844675" cy="765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73759" name="Oval 31"/>
          <p:cNvSpPr>
            <a:spLocks noChangeArrowheads="1"/>
          </p:cNvSpPr>
          <p:nvPr/>
        </p:nvSpPr>
        <p:spPr bwMode="auto">
          <a:xfrm>
            <a:off x="7407275" y="1449388"/>
            <a:ext cx="674688" cy="450850"/>
          </a:xfrm>
          <a:prstGeom prst="ellips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0972" name="Object 33"/>
          <p:cNvGraphicFramePr>
            <a:graphicFrameLocks noChangeAspect="1"/>
          </p:cNvGraphicFramePr>
          <p:nvPr>
            <p:ph idx="4294967295"/>
          </p:nvPr>
        </p:nvGraphicFramePr>
        <p:xfrm>
          <a:off x="3806825" y="106363"/>
          <a:ext cx="436562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9" imgW="2286000" imgH="482600" progId="Equation.DSMT4">
                  <p:embed/>
                </p:oleObj>
              </mc:Choice>
              <mc:Fallback>
                <p:oleObj name="Equation" r:id="rId9" imgW="2286000" imgH="482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825" y="106363"/>
                        <a:ext cx="4365625" cy="922337"/>
                      </a:xfrm>
                      <a:prstGeom prst="rect">
                        <a:avLst/>
                      </a:prstGeom>
                      <a:solidFill>
                        <a:srgbClr val="E7E7FF">
                          <a:alpha val="67842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B8B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3" name="Object 8"/>
          <p:cNvGraphicFramePr>
            <a:graphicFrameLocks noChangeAspect="1"/>
          </p:cNvGraphicFramePr>
          <p:nvPr/>
        </p:nvGraphicFramePr>
        <p:xfrm>
          <a:off x="2159000" y="3162300"/>
          <a:ext cx="4457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Equation" r:id="rId11" imgW="1981200" imgH="228600" progId="Equation.DSMT4">
                  <p:embed/>
                </p:oleObj>
              </mc:Choice>
              <mc:Fallback>
                <p:oleObj name="Equation" r:id="rId11" imgW="19812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162300"/>
                        <a:ext cx="44577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4" name="Object 9"/>
          <p:cNvGraphicFramePr>
            <a:graphicFrameLocks noChangeAspect="1"/>
          </p:cNvGraphicFramePr>
          <p:nvPr/>
        </p:nvGraphicFramePr>
        <p:xfrm>
          <a:off x="1104900" y="3954463"/>
          <a:ext cx="52895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Equation" r:id="rId13" imgW="2374900" imgH="482600" progId="Equation.DSMT4">
                  <p:embed/>
                </p:oleObj>
              </mc:Choice>
              <mc:Fallback>
                <p:oleObj name="Equation" r:id="rId13" imgW="2374900" imgH="482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3954463"/>
                        <a:ext cx="52895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25 -0.24393 C -0.11979 -0.14312 -0.03316 -0.04115 1.38889E-6 -4.6820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3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500"/>
                                        <p:tgtEl>
                                          <p:spTgt spid="73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1000"/>
                                        <p:tgtEl>
                                          <p:spTgt spid="7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58" grpId="0" animBg="1"/>
      <p:bldP spid="73757" grpId="0" animBg="1"/>
      <p:bldP spid="7375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B3381FF-0FF1-4CC9-9C79-B7D3220EE82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615950" y="3090863"/>
            <a:ext cx="8031163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zh-CN" sz="2400" dirty="0">
                <a:ea typeface="华文中宋" pitchFamily="2" charset="-122"/>
              </a:rPr>
              <a:t>               </a:t>
            </a:r>
            <a:r>
              <a:rPr lang="zh-CN" altLang="en-US" sz="2400" dirty="0">
                <a:ea typeface="华文中宋" pitchFamily="2" charset="-122"/>
              </a:rPr>
              <a:t>（均值 </a:t>
            </a:r>
            <a:r>
              <a:rPr lang="en-US" altLang="zh-CN" sz="2800" b="1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a</a:t>
            </a:r>
            <a:r>
              <a:rPr lang="zh-CN" altLang="en-US" sz="2400" dirty="0">
                <a:ea typeface="华文中宋" pitchFamily="2" charset="-122"/>
              </a:rPr>
              <a:t>或 </a:t>
            </a:r>
            <a:r>
              <a:rPr lang="en-US" altLang="zh-CN" sz="2400" b="1" dirty="0">
                <a:solidFill>
                  <a:schemeClr val="hlink"/>
                </a:solidFill>
                <a:ea typeface="华文中宋" pitchFamily="2" charset="-122"/>
              </a:rPr>
              <a:t>0</a:t>
            </a:r>
            <a:r>
              <a:rPr lang="zh-CN" altLang="en-US" sz="2400" dirty="0">
                <a:ea typeface="华文中宋" pitchFamily="2" charset="-122"/>
              </a:rPr>
              <a:t>，方差 </a:t>
            </a:r>
            <a:r>
              <a:rPr lang="zh-CN" altLang="en-US" sz="2800" b="1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800" b="1" baseline="-25000" dirty="0">
                <a:solidFill>
                  <a:schemeClr val="hlink"/>
                </a:solidFill>
                <a:latin typeface="Times New Roman" pitchFamily="18" charset="0"/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800" b="1" baseline="30000" dirty="0">
                <a:solidFill>
                  <a:schemeClr val="hlink"/>
                </a:solidFill>
                <a:latin typeface="Times New Roman" pitchFamily="18" charset="0"/>
                <a:ea typeface="华文中宋" pitchFamily="2" charset="-122"/>
                <a:sym typeface="Symbol" pitchFamily="18" charset="2"/>
              </a:rPr>
              <a:t>2</a:t>
            </a:r>
            <a:r>
              <a:rPr lang="zh-CN" altLang="en-US" sz="2400" dirty="0">
                <a:ea typeface="华文中宋" pitchFamily="2" charset="-122"/>
                <a:sym typeface="Symbol" pitchFamily="18" charset="2"/>
              </a:rPr>
              <a:t>）</a:t>
            </a:r>
            <a:r>
              <a:rPr lang="zh-CN" altLang="en-US" sz="2400" dirty="0">
                <a:ea typeface="华文中宋" pitchFamily="2" charset="-122"/>
              </a:rPr>
              <a:t>，一维概率密度函数：</a:t>
            </a:r>
          </a:p>
        </p:txBody>
      </p:sp>
      <p:graphicFrame>
        <p:nvGraphicFramePr>
          <p:cNvPr id="41988" name="Object 5"/>
          <p:cNvGraphicFramePr>
            <a:graphicFrameLocks noChangeAspect="1"/>
          </p:cNvGraphicFramePr>
          <p:nvPr/>
        </p:nvGraphicFramePr>
        <p:xfrm>
          <a:off x="1730375" y="1644650"/>
          <a:ext cx="54530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Equation" r:id="rId3" imgW="2527300" imgH="482600" progId="Equation.DSMT4">
                  <p:embed/>
                </p:oleObj>
              </mc:Choice>
              <mc:Fallback>
                <p:oleObj name="Equation" r:id="rId3" imgW="2527300" imgH="482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1644650"/>
                        <a:ext cx="5453063" cy="1049338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D8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0" name="Object 26"/>
          <p:cNvGraphicFramePr>
            <a:graphicFrameLocks noChangeAspect="1"/>
          </p:cNvGraphicFramePr>
          <p:nvPr/>
        </p:nvGraphicFramePr>
        <p:xfrm>
          <a:off x="2038350" y="3889375"/>
          <a:ext cx="368141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1" name="Equation" r:id="rId5" imgW="1905000" imgH="469900" progId="Equation.DSMT4">
                  <p:embed/>
                </p:oleObj>
              </mc:Choice>
              <mc:Fallback>
                <p:oleObj name="Equation" r:id="rId5" imgW="1905000" imgH="4699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3889375"/>
                        <a:ext cx="3681413" cy="9080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CC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>
                                <a:alpha val="67842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1" name="Object 27"/>
          <p:cNvGraphicFramePr>
            <a:graphicFrameLocks noChangeAspect="1"/>
          </p:cNvGraphicFramePr>
          <p:nvPr/>
        </p:nvGraphicFramePr>
        <p:xfrm>
          <a:off x="2074863" y="5013325"/>
          <a:ext cx="36004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Equation" r:id="rId7" imgW="1701800" imgH="469900" progId="Equation.DSMT4">
                  <p:embed/>
                </p:oleObj>
              </mc:Choice>
              <mc:Fallback>
                <p:oleObj name="Equation" r:id="rId7" imgW="1701800" imgH="4699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5013325"/>
                        <a:ext cx="3600450" cy="9937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CCFF">
                                <a:alpha val="67842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5" name="AutoShape 31"/>
          <p:cNvSpPr>
            <a:spLocks noChangeArrowheads="1"/>
          </p:cNvSpPr>
          <p:nvPr/>
        </p:nvSpPr>
        <p:spPr bwMode="auto">
          <a:xfrm>
            <a:off x="4832350" y="406400"/>
            <a:ext cx="2609850" cy="1035050"/>
          </a:xfrm>
          <a:prstGeom prst="wedgeRoundRectCallout">
            <a:avLst>
              <a:gd name="adj1" fmla="val -46903"/>
              <a:gd name="adj2" fmla="val 71671"/>
              <a:gd name="adj3" fmla="val 16667"/>
            </a:avLst>
          </a:prstGeom>
          <a:solidFill>
            <a:schemeClr val="bg1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i="1">
                <a:solidFill>
                  <a:srgbClr val="CC00CC"/>
                </a:solidFill>
                <a:ea typeface="华文中宋" pitchFamily="2" charset="-122"/>
              </a:rPr>
              <a:t>n</a:t>
            </a:r>
            <a:r>
              <a:rPr lang="en-US" altLang="zh-CN" sz="2400" b="0" baseline="-25000">
                <a:solidFill>
                  <a:srgbClr val="CC00CC"/>
                </a:solidFill>
                <a:ea typeface="华文中宋" pitchFamily="2" charset="-122"/>
              </a:rPr>
              <a:t>c</a:t>
            </a:r>
            <a:r>
              <a:rPr lang="en-US" altLang="zh-CN" sz="2400" b="0">
                <a:solidFill>
                  <a:srgbClr val="CC00CC"/>
                </a:solidFill>
                <a:ea typeface="华文中宋" pitchFamily="2" charset="-122"/>
              </a:rPr>
              <a:t>(t)</a:t>
            </a:r>
            <a:r>
              <a:rPr lang="zh-CN" altLang="en-US" sz="2400" b="0">
                <a:ea typeface="华文中宋" pitchFamily="2" charset="-122"/>
              </a:rPr>
              <a:t>是</a:t>
            </a:r>
            <a:r>
              <a:rPr lang="zh-CN" altLang="en-US" sz="2400" b="0">
                <a:solidFill>
                  <a:srgbClr val="FF0000"/>
                </a:solidFill>
                <a:ea typeface="华文中宋" pitchFamily="2" charset="-122"/>
              </a:rPr>
              <a:t>高斯</a:t>
            </a:r>
            <a:r>
              <a:rPr lang="zh-CN" altLang="en-US" sz="2400" b="0">
                <a:ea typeface="华文中宋" pitchFamily="2" charset="-122"/>
              </a:rPr>
              <a:t>过程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       （</a:t>
            </a:r>
            <a:r>
              <a:rPr lang="en-US" altLang="zh-CN" sz="2400" b="0">
                <a:solidFill>
                  <a:srgbClr val="FF0000"/>
                </a:solidFill>
                <a:ea typeface="华文中宋" pitchFamily="2" charset="-122"/>
              </a:rPr>
              <a:t>0</a:t>
            </a:r>
            <a:r>
              <a:rPr lang="zh-CN" altLang="en-US" sz="2400" b="0">
                <a:solidFill>
                  <a:srgbClr val="FF0000"/>
                </a:solidFill>
                <a:ea typeface="华文中宋" pitchFamily="2" charset="-122"/>
              </a:rPr>
              <a:t>， </a:t>
            </a:r>
            <a:r>
              <a:rPr lang="zh-CN" altLang="en-US" sz="2400">
                <a:solidFill>
                  <a:srgbClr val="FF0000"/>
                </a:solidFill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400" baseline="-25000">
                <a:solidFill>
                  <a:srgbClr val="FF0000"/>
                </a:solidFill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400" baseline="30000">
                <a:solidFill>
                  <a:srgbClr val="FF0000"/>
                </a:solidFill>
                <a:ea typeface="华文中宋" pitchFamily="2" charset="-122"/>
                <a:sym typeface="Symbol" pitchFamily="18" charset="2"/>
              </a:rPr>
              <a:t>2</a:t>
            </a:r>
            <a:r>
              <a:rPr lang="zh-CN" altLang="en-US" sz="2400">
                <a:ea typeface="华文中宋" pitchFamily="2" charset="-122"/>
                <a:sym typeface="Symbol" pitchFamily="18" charset="2"/>
              </a:rPr>
              <a:t>）</a:t>
            </a:r>
          </a:p>
        </p:txBody>
      </p:sp>
      <p:sp>
        <p:nvSpPr>
          <p:cNvPr id="41992" name="Rectangle 38"/>
          <p:cNvSpPr>
            <a:spLocks noChangeArrowheads="1"/>
          </p:cNvSpPr>
          <p:nvPr/>
        </p:nvSpPr>
        <p:spPr bwMode="auto">
          <a:xfrm>
            <a:off x="660400" y="1203325"/>
            <a:ext cx="1109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抽样</a:t>
            </a:r>
            <a:r>
              <a:rPr lang="zh-CN" altLang="en-US" sz="24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77863" name="Rectangle 39"/>
          <p:cNvSpPr>
            <a:spLocks noChangeArrowheads="1"/>
          </p:cNvSpPr>
          <p:nvPr/>
        </p:nvSpPr>
        <p:spPr bwMode="auto">
          <a:xfrm>
            <a:off x="765175" y="3028950"/>
            <a:ext cx="128905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hlink"/>
                </a:solidFill>
                <a:ea typeface="华文中宋" pitchFamily="2" charset="-122"/>
              </a:rPr>
              <a:t>x</a:t>
            </a:r>
            <a:r>
              <a:rPr lang="en-US" altLang="zh-CN" sz="2800" b="0" i="1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400" b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~</a:t>
            </a:r>
            <a:r>
              <a:rPr lang="zh-CN" altLang="en-US" sz="2400" b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高斯</a:t>
            </a:r>
            <a:endParaRPr lang="zh-CN" altLang="en-US" sz="2400" b="0">
              <a:latin typeface="Arial" charset="0"/>
              <a:ea typeface="华文中宋" pitchFamily="2" charset="-122"/>
            </a:endParaRPr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6080125" y="4033838"/>
            <a:ext cx="1897063" cy="53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发送“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1”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时</a:t>
            </a:r>
          </a:p>
        </p:txBody>
      </p:sp>
      <p:sp>
        <p:nvSpPr>
          <p:cNvPr id="77865" name="Rectangle 41"/>
          <p:cNvSpPr>
            <a:spLocks noChangeArrowheads="1"/>
          </p:cNvSpPr>
          <p:nvPr/>
        </p:nvSpPr>
        <p:spPr bwMode="auto">
          <a:xfrm>
            <a:off x="6080125" y="5194300"/>
            <a:ext cx="18970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发送“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0”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时</a:t>
            </a:r>
          </a:p>
        </p:txBody>
      </p:sp>
      <p:sp>
        <p:nvSpPr>
          <p:cNvPr id="41996" name="Oval 31"/>
          <p:cNvSpPr>
            <a:spLocks noChangeArrowheads="1"/>
          </p:cNvSpPr>
          <p:nvPr/>
        </p:nvSpPr>
        <p:spPr bwMode="auto">
          <a:xfrm>
            <a:off x="527050" y="1117600"/>
            <a:ext cx="933450" cy="622300"/>
          </a:xfrm>
          <a:prstGeom prst="ellipse">
            <a:avLst/>
          </a:prstGeom>
          <a:noFill/>
          <a:ln w="38100" cmpd="dbl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7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7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77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7" grpId="0" animBg="1"/>
      <p:bldP spid="77855" grpId="0" animBg="1"/>
      <p:bldP spid="77863" grpId="0" animBg="1"/>
      <p:bldP spid="77864" grpId="0" animBg="1"/>
      <p:bldP spid="778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348879-43A1-4A08-B498-E63F14CC5448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>
            <p:ph sz="quarter" idx="4294967295"/>
          </p:nvPr>
        </p:nvGraphicFramePr>
        <p:xfrm>
          <a:off x="1181100" y="903288"/>
          <a:ext cx="5795963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Visio" r:id="rId3" imgW="2808811" imgH="1545758" progId="Visio.Drawing.11">
                  <p:embed/>
                </p:oleObj>
              </mc:Choice>
              <mc:Fallback>
                <p:oleObj name="Visio" r:id="rId3" imgW="2808811" imgH="154575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903288"/>
                        <a:ext cx="5795963" cy="3190875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979"/>
                        </a:schemeClr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755" name="Rectangle 3"/>
          <p:cNvSpPr>
            <a:spLocks noChangeArrowheads="1"/>
          </p:cNvSpPr>
          <p:nvPr/>
        </p:nvSpPr>
        <p:spPr bwMode="auto">
          <a:xfrm>
            <a:off x="1979613" y="5032375"/>
            <a:ext cx="48148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设判决门限为 </a:t>
            </a:r>
            <a:r>
              <a:rPr lang="en-US" altLang="zh-CN" sz="2400" i="1">
                <a:solidFill>
                  <a:srgbClr val="CC00CC"/>
                </a:solidFill>
                <a:latin typeface="Arial" charset="0"/>
                <a:ea typeface="华文中宋" pitchFamily="2" charset="-122"/>
              </a:rPr>
              <a:t>b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，则判决规则为：</a:t>
            </a:r>
            <a:endParaRPr lang="zh-CN" altLang="en-US" sz="2400" b="0">
              <a:ea typeface="华文中宋" pitchFamily="2" charset="-122"/>
            </a:endParaRPr>
          </a:p>
        </p:txBody>
      </p:sp>
      <p:graphicFrame>
        <p:nvGraphicFramePr>
          <p:cNvPr id="458756" name="Object 4"/>
          <p:cNvGraphicFramePr>
            <a:graphicFrameLocks noChangeAspect="1"/>
          </p:cNvGraphicFramePr>
          <p:nvPr/>
        </p:nvGraphicFramePr>
        <p:xfrm>
          <a:off x="336550" y="4103688"/>
          <a:ext cx="404971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5" imgW="1943100" imgH="330200" progId="Equation.DSMT4">
                  <p:embed/>
                </p:oleObj>
              </mc:Choice>
              <mc:Fallback>
                <p:oleObj name="Equation" r:id="rId5" imgW="1943100" imgH="330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4103688"/>
                        <a:ext cx="4049713" cy="7493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765E76">
                              <a:alpha val="43999"/>
                            </a:srgbClr>
                          </a:gs>
                          <a:gs pos="100000">
                            <a:srgbClr val="FFCCFF">
                              <a:alpha val="60001"/>
                            </a:srgbClr>
                          </a:gs>
                        </a:gsLst>
                        <a:lin ang="18900000" scaled="1"/>
                      </a:gradFill>
                      <a:ln w="9525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57" name="Object 5"/>
          <p:cNvGraphicFramePr>
            <a:graphicFrameLocks noChangeAspect="1"/>
          </p:cNvGraphicFramePr>
          <p:nvPr/>
        </p:nvGraphicFramePr>
        <p:xfrm>
          <a:off x="4557713" y="4103688"/>
          <a:ext cx="419258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Equation" r:id="rId7" imgW="1930400" imgH="330200" progId="Equation.DSMT4">
                  <p:embed/>
                </p:oleObj>
              </mc:Choice>
              <mc:Fallback>
                <p:oleObj name="Equation" r:id="rId7" imgW="1930400" imgH="330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4103688"/>
                        <a:ext cx="4192587" cy="7747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5E5E76">
                              <a:alpha val="49001"/>
                            </a:srgbClr>
                          </a:gs>
                          <a:gs pos="100000">
                            <a:srgbClr val="CCCCFF">
                              <a:alpha val="67998"/>
                            </a:srgbClr>
                          </a:gs>
                        </a:gsLst>
                        <a:lin ang="189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758" name="Line 6"/>
          <p:cNvSpPr>
            <a:spLocks noChangeShapeType="1"/>
          </p:cNvSpPr>
          <p:nvPr/>
        </p:nvSpPr>
        <p:spPr bwMode="auto">
          <a:xfrm flipV="1">
            <a:off x="4557713" y="1443038"/>
            <a:ext cx="0" cy="1619250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8759" name="Text Box 7"/>
          <p:cNvSpPr txBox="1">
            <a:spLocks noChangeArrowheads="1"/>
          </p:cNvSpPr>
          <p:nvPr/>
        </p:nvSpPr>
        <p:spPr bwMode="auto">
          <a:xfrm>
            <a:off x="4378325" y="3146425"/>
            <a:ext cx="31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CC00CC"/>
                </a:solidFill>
              </a:rPr>
              <a:t>b</a:t>
            </a:r>
            <a:endParaRPr lang="en-US" altLang="zh-CN" sz="1800">
              <a:solidFill>
                <a:srgbClr val="CC00CC"/>
              </a:solidFill>
              <a:latin typeface="Tahoma" pitchFamily="34" charset="0"/>
            </a:endParaRPr>
          </a:p>
        </p:txBody>
      </p:sp>
      <p:graphicFrame>
        <p:nvGraphicFramePr>
          <p:cNvPr id="4587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758770"/>
              </p:ext>
            </p:extLst>
          </p:nvPr>
        </p:nvGraphicFramePr>
        <p:xfrm>
          <a:off x="3162300" y="2027238"/>
          <a:ext cx="145415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Visio" r:id="rId9" imgW="673463" imgH="423949" progId="Visio.Drawing.11">
                  <p:embed/>
                </p:oleObj>
              </mc:Choice>
              <mc:Fallback>
                <p:oleObj name="Visio" r:id="rId9" imgW="673463" imgH="423949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2027238"/>
                        <a:ext cx="145415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819326"/>
              </p:ext>
            </p:extLst>
          </p:nvPr>
        </p:nvGraphicFramePr>
        <p:xfrm>
          <a:off x="4511675" y="2493963"/>
          <a:ext cx="12160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Visio" r:id="rId11" imgW="651484" imgH="352044" progId="Visio.Drawing.11">
                  <p:embed/>
                </p:oleObj>
              </mc:Choice>
              <mc:Fallback>
                <p:oleObj name="Visio" r:id="rId11" imgW="651484" imgH="352044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2493963"/>
                        <a:ext cx="12160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767" name="Rectangle 15"/>
          <p:cNvSpPr>
            <a:spLocks noChangeArrowheads="1"/>
          </p:cNvSpPr>
          <p:nvPr/>
        </p:nvSpPr>
        <p:spPr bwMode="auto">
          <a:xfrm>
            <a:off x="3025775" y="5572125"/>
            <a:ext cx="2879725" cy="968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b="1" i="1" dirty="0">
                <a:ea typeface="华文中宋" pitchFamily="2" charset="-122"/>
              </a:rPr>
              <a:t>   x </a:t>
            </a:r>
            <a:r>
              <a:rPr lang="en-US" altLang="zh-CN" sz="2400" b="1" dirty="0">
                <a:ea typeface="华文中宋" pitchFamily="2" charset="-122"/>
              </a:rPr>
              <a:t>&gt; </a:t>
            </a:r>
            <a:r>
              <a:rPr lang="en-US" altLang="zh-CN" sz="2400" b="1" i="1" dirty="0">
                <a:ea typeface="华文中宋" pitchFamily="2" charset="-122"/>
              </a:rPr>
              <a:t>b</a:t>
            </a:r>
            <a:r>
              <a:rPr lang="en-US" altLang="zh-CN" sz="2400" i="1" dirty="0">
                <a:latin typeface="Times New Roman" pitchFamily="18" charset="0"/>
                <a:ea typeface="华文中宋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华文中宋" pitchFamily="2" charset="-122"/>
              </a:rPr>
              <a:t>，判为 “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</a:rPr>
              <a:t>1</a:t>
            </a:r>
            <a:r>
              <a:rPr lang="en-US" altLang="zh-CN" sz="2400" dirty="0">
                <a:latin typeface="Times New Roman" pitchFamily="18" charset="0"/>
                <a:ea typeface="华文中宋" pitchFamily="2" charset="-122"/>
              </a:rPr>
              <a:t>”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dirty="0">
                <a:latin typeface="Times New Roman" pitchFamily="18" charset="0"/>
                <a:ea typeface="华文中宋" pitchFamily="2" charset="-122"/>
              </a:rPr>
              <a:t>   </a:t>
            </a:r>
            <a:r>
              <a:rPr lang="en-US" altLang="zh-CN" sz="2400" b="1" i="1" dirty="0">
                <a:ea typeface="华文中宋" pitchFamily="2" charset="-122"/>
              </a:rPr>
              <a:t>x </a:t>
            </a:r>
            <a:r>
              <a:rPr lang="en-US" altLang="zh-CN" sz="2400" b="1" dirty="0">
                <a:ea typeface="华文中宋" pitchFamily="2" charset="-122"/>
                <a:sym typeface="Symbol" pitchFamily="18" charset="2"/>
              </a:rPr>
              <a:t></a:t>
            </a:r>
            <a:r>
              <a:rPr lang="en-US" altLang="zh-CN" sz="2400" dirty="0">
                <a:ea typeface="华文中宋" pitchFamily="2" charset="-122"/>
                <a:sym typeface="Symbol" pitchFamily="18" charset="2"/>
              </a:rPr>
              <a:t> </a:t>
            </a:r>
            <a:r>
              <a:rPr lang="en-US" altLang="zh-CN" sz="2400" b="1" i="1" dirty="0">
                <a:ea typeface="华文中宋" pitchFamily="2" charset="-122"/>
                <a:sym typeface="Symbol" pitchFamily="18" charset="2"/>
              </a:rPr>
              <a:t>b</a:t>
            </a:r>
            <a:r>
              <a:rPr lang="en-US" altLang="zh-CN" sz="2400" b="1" i="1" dirty="0">
                <a:latin typeface="Times New Roman" pitchFamily="18" charset="0"/>
                <a:ea typeface="华文中宋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Times New Roman" pitchFamily="18" charset="0"/>
                <a:ea typeface="华文中宋" pitchFamily="2" charset="-122"/>
              </a:rPr>
              <a:t>，判为 “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</a:rPr>
              <a:t>0</a:t>
            </a:r>
            <a:r>
              <a:rPr lang="en-US" altLang="zh-CN" sz="2400" dirty="0">
                <a:latin typeface="Times New Roman" pitchFamily="18" charset="0"/>
                <a:ea typeface="华文中宋" pitchFamily="2" charset="-122"/>
              </a:rPr>
              <a:t>”</a:t>
            </a:r>
          </a:p>
        </p:txBody>
      </p:sp>
      <p:sp>
        <p:nvSpPr>
          <p:cNvPr id="458768" name="Line 16"/>
          <p:cNvSpPr>
            <a:spLocks noChangeShapeType="1"/>
          </p:cNvSpPr>
          <p:nvPr/>
        </p:nvSpPr>
        <p:spPr bwMode="auto">
          <a:xfrm flipV="1">
            <a:off x="1355725" y="2882900"/>
            <a:ext cx="2797175" cy="1123950"/>
          </a:xfrm>
          <a:prstGeom prst="line">
            <a:avLst/>
          </a:prstGeom>
          <a:noFill/>
          <a:ln w="19050">
            <a:solidFill>
              <a:srgbClr val="CC99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8769" name="Line 17"/>
          <p:cNvSpPr>
            <a:spLocks noChangeShapeType="1"/>
          </p:cNvSpPr>
          <p:nvPr/>
        </p:nvSpPr>
        <p:spPr bwMode="auto">
          <a:xfrm>
            <a:off x="4781550" y="2927350"/>
            <a:ext cx="219075" cy="1079500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99325" y="503238"/>
            <a:ext cx="1844675" cy="1628775"/>
          </a:xfrm>
          <a:ln w="28575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pPr algn="l" eaLnBrk="1" hangingPunct="1"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隶书" pitchFamily="49" charset="-122"/>
              </a:rPr>
              <a:t>好像与</a:t>
            </a:r>
            <a:r>
              <a:rPr lang="en-US" altLang="zh-CN" sz="2400" smtClean="0">
                <a:solidFill>
                  <a:schemeClr val="tx1"/>
                </a:solidFill>
                <a:latin typeface="隶书" pitchFamily="49" charset="-122"/>
              </a:rPr>
              <a:t/>
            </a:r>
            <a:br>
              <a:rPr lang="en-US" altLang="zh-CN" sz="2400" smtClean="0">
                <a:solidFill>
                  <a:schemeClr val="tx1"/>
                </a:solidFill>
                <a:latin typeface="隶书" pitchFamily="49" charset="-122"/>
              </a:rPr>
            </a:br>
            <a:r>
              <a:rPr lang="zh-CN" altLang="en-US" sz="2400" smtClean="0">
                <a:solidFill>
                  <a:schemeClr val="hlink"/>
                </a:solidFill>
                <a:latin typeface="隶书" pitchFamily="49" charset="-122"/>
              </a:rPr>
              <a:t>单</a:t>
            </a:r>
            <a:r>
              <a:rPr lang="zh-CN" altLang="en-US" sz="2400" smtClean="0">
                <a:solidFill>
                  <a:schemeClr val="tx1"/>
                </a:solidFill>
                <a:latin typeface="隶书" pitchFamily="49" charset="-122"/>
              </a:rPr>
              <a:t>极性</a:t>
            </a:r>
            <a:r>
              <a:rPr lang="en-US" altLang="zh-CN" sz="2400" smtClean="0">
                <a:solidFill>
                  <a:schemeClr val="tx1"/>
                </a:solidFill>
                <a:latin typeface="隶书" pitchFamily="49" charset="-122"/>
              </a:rPr>
              <a:t/>
            </a:r>
            <a:br>
              <a:rPr lang="en-US" altLang="zh-CN" sz="2400" smtClean="0">
                <a:solidFill>
                  <a:schemeClr val="tx1"/>
                </a:solidFill>
                <a:latin typeface="隶书" pitchFamily="49" charset="-122"/>
              </a:rPr>
            </a:br>
            <a:r>
              <a:rPr lang="zh-CN" altLang="en-US" sz="2400" smtClean="0">
                <a:solidFill>
                  <a:schemeClr val="hlink"/>
                </a:solidFill>
                <a:latin typeface="隶书" pitchFamily="49" charset="-122"/>
              </a:rPr>
              <a:t>基带</a:t>
            </a:r>
            <a:r>
              <a:rPr lang="zh-CN" altLang="en-US" sz="2400" smtClean="0">
                <a:solidFill>
                  <a:schemeClr val="tx1"/>
                </a:solidFill>
                <a:latin typeface="隶书" pitchFamily="49" charset="-122"/>
              </a:rPr>
              <a:t>系统的</a:t>
            </a:r>
            <a:r>
              <a:rPr lang="en-US" altLang="zh-CN" sz="2400" smtClean="0">
                <a:solidFill>
                  <a:schemeClr val="tx1"/>
                </a:solidFill>
                <a:latin typeface="隶书" pitchFamily="49" charset="-122"/>
              </a:rPr>
              <a:t/>
            </a:r>
            <a:br>
              <a:rPr lang="en-US" altLang="zh-CN" sz="2400" smtClean="0">
                <a:solidFill>
                  <a:schemeClr val="tx1"/>
                </a:solidFill>
                <a:latin typeface="隶书" pitchFamily="49" charset="-122"/>
              </a:rPr>
            </a:br>
            <a:r>
              <a:rPr lang="zh-CN" altLang="en-US" sz="2400" smtClean="0">
                <a:solidFill>
                  <a:schemeClr val="tx1"/>
                </a:solidFill>
                <a:latin typeface="隶书" pitchFamily="49" charset="-122"/>
              </a:rPr>
              <a:t>情况类似！</a:t>
            </a:r>
          </a:p>
        </p:txBody>
      </p:sp>
      <p:sp>
        <p:nvSpPr>
          <p:cNvPr id="18" name="Picture 2" descr="C:\DOCUME~1\ADMINI~1\LOCALS~1\Temp\_A~_C_F`%IP6P74Q9KE%$%5.gif"/>
          <p:cNvSpPr>
            <a:spLocks noChangeAspect="1" noChangeArrowheads="1"/>
          </p:cNvSpPr>
          <p:nvPr/>
        </p:nvSpPr>
        <p:spPr bwMode="auto">
          <a:xfrm>
            <a:off x="7092950" y="414338"/>
            <a:ext cx="3111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5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4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45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45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5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4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45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5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5" grpId="0"/>
      <p:bldP spid="458758" grpId="0" animBg="1"/>
      <p:bldP spid="458759" grpId="0"/>
      <p:bldP spid="458767" grpId="0" animBg="1"/>
      <p:bldP spid="458768" grpId="0" animBg="1"/>
      <p:bldP spid="458769" grpId="0" animBg="1"/>
      <p:bldP spid="458769" grpId="1" animBg="1"/>
      <p:bldP spid="1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4E375D4-FEDB-4EF1-B353-59E0CE16FFFC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784350"/>
            <a:ext cx="4311650" cy="3576638"/>
          </a:xfrm>
          <a:ln w="38100" cmpd="dbl">
            <a:solidFill>
              <a:srgbClr val="808080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借用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b="0" dirty="0" smtClean="0">
                <a:latin typeface="华文中宋" pitchFamily="2" charset="-122"/>
                <a:ea typeface="华文中宋" pitchFamily="2" charset="-122"/>
              </a:rPr>
              <a:t>     </a:t>
            </a:r>
          </a:p>
          <a:p>
            <a:pPr lvl="1" eaLnBrk="1" hangingPunct="1"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模拟调制</a:t>
            </a:r>
            <a:endParaRPr lang="en-US" altLang="zh-CN" b="1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ts val="2800"/>
              </a:lnSpc>
              <a:buClr>
                <a:schemeClr val="bg2">
                  <a:lumMod val="75000"/>
                  <a:lumOff val="25000"/>
                </a:schemeClr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——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章的概念和方法</a:t>
            </a:r>
            <a:endParaRPr lang="en-US" altLang="zh-CN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数字基带传输        </a:t>
            </a:r>
            <a:endParaRPr lang="en-US" altLang="zh-CN" b="1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ts val="2800"/>
              </a:lnSpc>
              <a:buClr>
                <a:srgbClr val="0000CC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章的分析方法和结论</a:t>
            </a:r>
          </a:p>
        </p:txBody>
      </p:sp>
      <p:sp>
        <p:nvSpPr>
          <p:cNvPr id="4515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49900" y="2940050"/>
            <a:ext cx="2476500" cy="2384425"/>
          </a:xfrm>
          <a:ln w="38100" cmpd="dbl">
            <a:solidFill>
              <a:srgbClr val="808080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对比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lvl="1" eaLnBrk="1" hangingPunct="1"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共性</a:t>
            </a:r>
          </a:p>
          <a:p>
            <a:pPr lvl="1" eaLnBrk="1" hangingPunct="1"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个性</a:t>
            </a:r>
          </a:p>
        </p:txBody>
      </p:sp>
      <p:sp>
        <p:nvSpPr>
          <p:cNvPr id="7173" name="矩形 8"/>
          <p:cNvSpPr>
            <a:spLocks noChangeArrowheads="1"/>
          </p:cNvSpPr>
          <p:nvPr/>
        </p:nvSpPr>
        <p:spPr bwMode="auto">
          <a:xfrm>
            <a:off x="1771650" y="388938"/>
            <a:ext cx="53276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教学策略 </a:t>
            </a:r>
            <a:r>
              <a:rPr lang="en-US" altLang="zh-CN" sz="2800" b="0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——</a:t>
            </a:r>
            <a:r>
              <a:rPr lang="en-US" altLang="zh-CN" sz="28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“</a:t>
            </a:r>
            <a:r>
              <a:rPr lang="zh-CN" altLang="en-US" sz="2800">
                <a:latin typeface="Arial" charset="0"/>
                <a:ea typeface="微软雅黑" pitchFamily="34" charset="-122"/>
                <a:cs typeface="Arial" charset="0"/>
              </a:rPr>
              <a:t>借用 </a:t>
            </a:r>
            <a:r>
              <a:rPr lang="zh-CN" altLang="en-US" sz="2400" b="0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和</a:t>
            </a:r>
            <a:r>
              <a:rPr lang="zh-CN" altLang="en-US" sz="2800">
                <a:solidFill>
                  <a:srgbClr val="003399"/>
                </a:solidFill>
                <a:latin typeface="Arial" charset="0"/>
                <a:ea typeface="微软雅黑" pitchFamily="34" charset="-122"/>
                <a:cs typeface="Arial" charset="0"/>
              </a:rPr>
              <a:t> </a:t>
            </a:r>
            <a:r>
              <a:rPr lang="zh-CN" altLang="en-US" sz="2800">
                <a:latin typeface="Arial" charset="0"/>
                <a:ea typeface="微软雅黑" pitchFamily="34" charset="-122"/>
                <a:cs typeface="Arial" charset="0"/>
              </a:rPr>
              <a:t>对比</a:t>
            </a:r>
            <a:r>
              <a:rPr lang="en-US" altLang="zh-CN" sz="28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sz="2800">
              <a:solidFill>
                <a:srgbClr val="003399"/>
              </a:solidFill>
              <a:latin typeface="Arial" charset="0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15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5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51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51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51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5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515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1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1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 build="p" animBg="1"/>
      <p:bldP spid="451588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7F4D8A5-AD98-4BC2-9A5B-33EA5DEDEC9A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489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6125" y="2425700"/>
            <a:ext cx="6705600" cy="514350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chemeClr val="tx1"/>
                </a:solidFill>
                <a:ea typeface="华文中宋" pitchFamily="2" charset="-122"/>
              </a:rPr>
              <a:t>因此，借助</a:t>
            </a:r>
            <a:r>
              <a:rPr lang="zh-CN" altLang="en-US" sz="2400" smtClean="0">
                <a:solidFill>
                  <a:schemeClr val="hlink"/>
                </a:solidFill>
                <a:ea typeface="华文中宋" pitchFamily="2" charset="-122"/>
              </a:rPr>
              <a:t>单</a:t>
            </a:r>
            <a:r>
              <a:rPr lang="zh-CN" altLang="en-US" sz="2400" smtClean="0">
                <a:solidFill>
                  <a:schemeClr val="tx1"/>
                </a:solidFill>
                <a:ea typeface="华文中宋" pitchFamily="2" charset="-122"/>
              </a:rPr>
              <a:t>极性</a:t>
            </a:r>
            <a:r>
              <a:rPr lang="zh-CN" altLang="en-US" sz="2400" smtClean="0">
                <a:solidFill>
                  <a:schemeClr val="hlink"/>
                </a:solidFill>
                <a:ea typeface="华文中宋" pitchFamily="2" charset="-122"/>
              </a:rPr>
              <a:t>基带</a:t>
            </a:r>
            <a:r>
              <a:rPr lang="zh-CN" altLang="en-US" sz="2400" smtClean="0">
                <a:solidFill>
                  <a:schemeClr val="tx1"/>
                </a:solidFill>
                <a:ea typeface="华文中宋" pitchFamily="2" charset="-122"/>
              </a:rPr>
              <a:t>系统的分析结果：</a:t>
            </a:r>
          </a:p>
        </p:txBody>
      </p:sp>
      <p:graphicFrame>
        <p:nvGraphicFramePr>
          <p:cNvPr id="489475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087438" y="1255713"/>
          <a:ext cx="4043362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Equation" r:id="rId3" imgW="2032000" imgH="482600" progId="Equation.DSMT4">
                  <p:embed/>
                </p:oleObj>
              </mc:Choice>
              <mc:Fallback>
                <p:oleObj name="Equation" r:id="rId3" imgW="20320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1255713"/>
                        <a:ext cx="4043362" cy="960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76" name="Rectangle 4"/>
          <p:cNvSpPr>
            <a:spLocks noChangeArrowheads="1"/>
          </p:cNvSpPr>
          <p:nvPr/>
        </p:nvSpPr>
        <p:spPr bwMode="auto">
          <a:xfrm>
            <a:off x="6732588" y="458788"/>
            <a:ext cx="417512" cy="1079500"/>
          </a:xfrm>
          <a:prstGeom prst="rect">
            <a:avLst/>
          </a:prstGeom>
          <a:noFill/>
          <a:ln w="9525">
            <a:solidFill>
              <a:srgbClr val="0000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489477" name="Rectangle 5"/>
          <p:cNvSpPr>
            <a:spLocks noChangeArrowheads="1"/>
          </p:cNvSpPr>
          <p:nvPr/>
        </p:nvSpPr>
        <p:spPr bwMode="auto">
          <a:xfrm>
            <a:off x="7407275" y="458788"/>
            <a:ext cx="720725" cy="1079500"/>
          </a:xfrm>
          <a:prstGeom prst="rect">
            <a:avLst/>
          </a:prstGeom>
          <a:noFill/>
          <a:ln w="9525">
            <a:solidFill>
              <a:srgbClr val="800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489478" name="Rectangle 6"/>
          <p:cNvSpPr>
            <a:spLocks noChangeArrowheads="1"/>
          </p:cNvSpPr>
          <p:nvPr/>
        </p:nvSpPr>
        <p:spPr bwMode="auto">
          <a:xfrm>
            <a:off x="5202238" y="1474788"/>
            <a:ext cx="3556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ea typeface="华文中宋" pitchFamily="2" charset="-122"/>
              </a:rPr>
              <a:t>=</a:t>
            </a:r>
            <a:r>
              <a:rPr lang="zh-CN" altLang="en-US" sz="2000" b="0">
                <a:solidFill>
                  <a:schemeClr val="hlink"/>
                </a:solidFill>
                <a:ea typeface="华文中宋" pitchFamily="2" charset="-122"/>
              </a:rPr>
              <a:t>单</a:t>
            </a:r>
            <a:r>
              <a:rPr lang="zh-CN" altLang="en-US" sz="2000" b="0">
                <a:ea typeface="华文中宋" pitchFamily="2" charset="-122"/>
              </a:rPr>
              <a:t>极性</a:t>
            </a:r>
            <a:r>
              <a:rPr lang="zh-CN" altLang="en-US" sz="2000" b="0">
                <a:solidFill>
                  <a:schemeClr val="hlink"/>
                </a:solidFill>
                <a:ea typeface="华文中宋" pitchFamily="2" charset="-122"/>
              </a:rPr>
              <a:t>基带</a:t>
            </a:r>
            <a:r>
              <a:rPr lang="zh-CN" altLang="en-US" sz="2000" b="0">
                <a:ea typeface="华文中宋" pitchFamily="2" charset="-122"/>
              </a:rPr>
              <a:t>信号</a:t>
            </a:r>
            <a:r>
              <a:rPr lang="en-US" altLang="zh-CN" sz="2000" b="0">
                <a:ea typeface="华文中宋" pitchFamily="2" charset="-122"/>
              </a:rPr>
              <a:t>+</a:t>
            </a:r>
            <a:r>
              <a:rPr lang="zh-CN" altLang="en-US" sz="2000" b="0">
                <a:ea typeface="华文中宋" pitchFamily="2" charset="-122"/>
              </a:rPr>
              <a:t>高斯噪声</a:t>
            </a:r>
          </a:p>
        </p:txBody>
      </p:sp>
      <p:graphicFrame>
        <p:nvGraphicFramePr>
          <p:cNvPr id="489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100994"/>
              </p:ext>
            </p:extLst>
          </p:nvPr>
        </p:nvGraphicFramePr>
        <p:xfrm>
          <a:off x="5781675" y="519113"/>
          <a:ext cx="22812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2" name="Equation" r:id="rId5" imgW="1104840" imgH="482400" progId="Equation.DSMT4">
                  <p:embed/>
                </p:oleObj>
              </mc:Choice>
              <mc:Fallback>
                <p:oleObj name="Equation" r:id="rId5" imgW="1104840" imgH="4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675" y="519113"/>
                        <a:ext cx="2281238" cy="974725"/>
                      </a:xfrm>
                      <a:prstGeom prst="rect">
                        <a:avLst/>
                      </a:prstGeom>
                      <a:solidFill>
                        <a:schemeClr val="bg1">
                          <a:alpha val="65097"/>
                        </a:schemeClr>
                      </a:solidFill>
                      <a:ln w="9525">
                        <a:solidFill>
                          <a:srgbClr val="D9D9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282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0" name="Object 8"/>
          <p:cNvGraphicFramePr>
            <a:graphicFrameLocks noChangeAspect="1"/>
          </p:cNvGraphicFramePr>
          <p:nvPr/>
        </p:nvGraphicFramePr>
        <p:xfrm>
          <a:off x="3905250" y="3581400"/>
          <a:ext cx="16446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Equation" r:id="rId7" imgW="634725" imgH="241195" progId="Equation.DSMT4">
                  <p:embed/>
                </p:oleObj>
              </mc:Choice>
              <mc:Fallback>
                <p:oleObj name="Equation" r:id="rId7" imgW="63472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0" y="3581400"/>
                        <a:ext cx="1644650" cy="603250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3920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688093"/>
              </p:ext>
            </p:extLst>
          </p:nvPr>
        </p:nvGraphicFramePr>
        <p:xfrm>
          <a:off x="5732442" y="3158970"/>
          <a:ext cx="2835315" cy="97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Equation" r:id="rId9" imgW="1231560" imgH="444240" progId="Equation.DSMT4">
                  <p:embed/>
                </p:oleObj>
              </mc:Choice>
              <mc:Fallback>
                <p:oleObj name="Equation" r:id="rId9" imgW="1231560" imgH="4442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2442" y="3158970"/>
                        <a:ext cx="2835315" cy="976066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588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2" name="Object 10"/>
          <p:cNvGraphicFramePr>
            <a:graphicFrameLocks noChangeAspect="1"/>
          </p:cNvGraphicFramePr>
          <p:nvPr/>
        </p:nvGraphicFramePr>
        <p:xfrm>
          <a:off x="615950" y="3117850"/>
          <a:ext cx="297021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Equation" r:id="rId11" imgW="1282700" imgH="444500" progId="Equation.DSMT4">
                  <p:embed/>
                </p:oleObj>
              </mc:Choice>
              <mc:Fallback>
                <p:oleObj name="Equation" r:id="rId11" imgW="1282700" imgH="4445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3117850"/>
                        <a:ext cx="2970213" cy="1009650"/>
                      </a:xfrm>
                      <a:prstGeom prst="rect">
                        <a:avLst/>
                      </a:prstGeom>
                      <a:solidFill>
                        <a:srgbClr val="FFFFCC">
                          <a:alpha val="7490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3" name="Oval 11"/>
          <p:cNvSpPr>
            <a:spLocks noChangeArrowheads="1"/>
          </p:cNvSpPr>
          <p:nvPr/>
        </p:nvSpPr>
        <p:spPr bwMode="auto">
          <a:xfrm>
            <a:off x="4171950" y="3051175"/>
            <a:ext cx="1066800" cy="52228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6666FF"/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ea typeface="华文中宋" pitchFamily="2" charset="-122"/>
              </a:rPr>
              <a:t>等概时</a:t>
            </a:r>
          </a:p>
        </p:txBody>
      </p:sp>
      <p:graphicFrame>
        <p:nvGraphicFramePr>
          <p:cNvPr id="489484" name="Object 12"/>
          <p:cNvGraphicFramePr>
            <a:graphicFrameLocks noChangeAspect="1"/>
          </p:cNvGraphicFramePr>
          <p:nvPr/>
        </p:nvGraphicFramePr>
        <p:xfrm>
          <a:off x="3816350" y="5607050"/>
          <a:ext cx="16541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6" name="Equation" r:id="rId13" imgW="609336" imgH="241195" progId="Equation.DSMT4">
                  <p:embed/>
                </p:oleObj>
              </mc:Choice>
              <mc:Fallback>
                <p:oleObj name="Equation" r:id="rId13" imgW="609336" imgH="241195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5607050"/>
                        <a:ext cx="1654175" cy="631825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3920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5" name="Object 13"/>
          <p:cNvGraphicFramePr>
            <a:graphicFrameLocks noChangeAspect="1"/>
          </p:cNvGraphicFramePr>
          <p:nvPr/>
        </p:nvGraphicFramePr>
        <p:xfrm>
          <a:off x="5691188" y="5119688"/>
          <a:ext cx="2925762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7" name="Equation" r:id="rId15" imgW="1231366" imgH="444307" progId="Equation.DSMT4">
                  <p:embed/>
                </p:oleObj>
              </mc:Choice>
              <mc:Fallback>
                <p:oleObj name="Equation" r:id="rId15" imgW="1231366" imgH="444307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8" y="5119688"/>
                        <a:ext cx="2925762" cy="1109662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588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25045"/>
              </p:ext>
            </p:extLst>
          </p:nvPr>
        </p:nvGraphicFramePr>
        <p:xfrm>
          <a:off x="657226" y="5211498"/>
          <a:ext cx="2969670" cy="98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Equation" r:id="rId17" imgW="1257120" imgH="444240" progId="Equation.DSMT4">
                  <p:embed/>
                </p:oleObj>
              </mc:Choice>
              <mc:Fallback>
                <p:oleObj name="Equation" r:id="rId17" imgW="1257120" imgH="4442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" y="5211498"/>
                        <a:ext cx="2969670" cy="982048"/>
                      </a:xfrm>
                      <a:prstGeom prst="rect">
                        <a:avLst/>
                      </a:prstGeom>
                      <a:solidFill>
                        <a:srgbClr val="FFFFCC">
                          <a:alpha val="7490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7" name="Oval 15"/>
          <p:cNvSpPr>
            <a:spLocks noChangeArrowheads="1"/>
          </p:cNvSpPr>
          <p:nvPr/>
        </p:nvSpPr>
        <p:spPr bwMode="auto">
          <a:xfrm>
            <a:off x="4171950" y="5067300"/>
            <a:ext cx="1049338" cy="4730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6666FF"/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ea typeface="华文中宋" pitchFamily="2" charset="-122"/>
              </a:rPr>
              <a:t>等概时</a:t>
            </a:r>
          </a:p>
        </p:txBody>
      </p:sp>
      <p:sp>
        <p:nvSpPr>
          <p:cNvPr id="489488" name="Rectangle 16"/>
          <p:cNvSpPr>
            <a:spLocks noChangeArrowheads="1"/>
          </p:cNvSpPr>
          <p:nvPr/>
        </p:nvSpPr>
        <p:spPr bwMode="auto">
          <a:xfrm>
            <a:off x="657225" y="4381500"/>
            <a:ext cx="67056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可方便地得到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2ASK-</a:t>
            </a:r>
            <a:r>
              <a:rPr lang="zh-CN" altLang="en-US" sz="240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相干</a:t>
            </a:r>
            <a:r>
              <a:rPr lang="zh-CN" altLang="en-US" sz="2400" b="0">
                <a:ea typeface="华文中宋" pitchFamily="2" charset="-122"/>
              </a:rPr>
              <a:t>系统的分析结果：</a:t>
            </a:r>
          </a:p>
        </p:txBody>
      </p:sp>
      <p:sp>
        <p:nvSpPr>
          <p:cNvPr id="489489" name="Rectangle 17"/>
          <p:cNvSpPr>
            <a:spLocks noChangeArrowheads="1"/>
          </p:cNvSpPr>
          <p:nvPr/>
        </p:nvSpPr>
        <p:spPr bwMode="auto">
          <a:xfrm>
            <a:off x="2082800" y="1135063"/>
            <a:ext cx="419100" cy="1079500"/>
          </a:xfrm>
          <a:prstGeom prst="rect">
            <a:avLst/>
          </a:prstGeom>
          <a:noFill/>
          <a:ln w="9525">
            <a:solidFill>
              <a:srgbClr val="0000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489490" name="Rectangle 18"/>
          <p:cNvSpPr>
            <a:spLocks noChangeArrowheads="1"/>
          </p:cNvSpPr>
          <p:nvPr/>
        </p:nvSpPr>
        <p:spPr bwMode="auto">
          <a:xfrm>
            <a:off x="2759075" y="1135063"/>
            <a:ext cx="720725" cy="1079500"/>
          </a:xfrm>
          <a:prstGeom prst="rect">
            <a:avLst/>
          </a:prstGeom>
          <a:noFill/>
          <a:ln w="9525">
            <a:solidFill>
              <a:srgbClr val="800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489491" name="Rectangle 19"/>
          <p:cNvSpPr>
            <a:spLocks noChangeArrowheads="1"/>
          </p:cNvSpPr>
          <p:nvPr/>
        </p:nvSpPr>
        <p:spPr bwMode="auto">
          <a:xfrm>
            <a:off x="704850" y="495300"/>
            <a:ext cx="2249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借用</a:t>
            </a:r>
            <a:r>
              <a:rPr lang="zh-CN" altLang="en-US" sz="2400" b="0">
                <a:ea typeface="华文中宋" pitchFamily="2" charset="-122"/>
                <a:sym typeface="Wingdings" pitchFamily="2" charset="2"/>
              </a:rPr>
              <a:t>：</a:t>
            </a:r>
            <a:endParaRPr lang="zh-CN" altLang="en-US" sz="2400" b="0"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8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8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48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1000"/>
                                        <p:tgtEl>
                                          <p:spTgt spid="4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8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48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48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000"/>
                                        <p:tgtEl>
                                          <p:spTgt spid="48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1000"/>
                                        <p:tgtEl>
                                          <p:spTgt spid="48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1000"/>
                                        <p:tgtEl>
                                          <p:spTgt spid="48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8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2000"/>
                                        <p:tgtEl>
                                          <p:spTgt spid="48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1000"/>
                                        <p:tgtEl>
                                          <p:spTgt spid="48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1000"/>
                                        <p:tgtEl>
                                          <p:spTgt spid="48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4" grpId="0"/>
      <p:bldP spid="489476" grpId="0" animBg="1"/>
      <p:bldP spid="489477" grpId="0" animBg="1"/>
      <p:bldP spid="489478" grpId="0"/>
      <p:bldP spid="489483" grpId="0" animBg="1"/>
      <p:bldP spid="489487" grpId="0" animBg="1"/>
      <p:bldP spid="489488" grpId="0"/>
      <p:bldP spid="489489" grpId="0" animBg="1"/>
      <p:bldP spid="489490" grpId="0" animBg="1"/>
      <p:bldP spid="48949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DF5031E-4BC7-4636-B4D6-42FBBE5283E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27100" y="1162050"/>
            <a:ext cx="6391275" cy="6746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2ASK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信号</a:t>
            </a:r>
            <a:r>
              <a:rPr lang="zh-CN" altLang="en-US" sz="28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相干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解调时系统的总误码率为</a:t>
            </a:r>
          </a:p>
        </p:txBody>
      </p:sp>
      <p:graphicFrame>
        <p:nvGraphicFramePr>
          <p:cNvPr id="490503" name="Object 7"/>
          <p:cNvGraphicFramePr>
            <a:graphicFrameLocks noChangeAspect="1"/>
          </p:cNvGraphicFramePr>
          <p:nvPr/>
        </p:nvGraphicFramePr>
        <p:xfrm>
          <a:off x="6172200" y="2755900"/>
          <a:ext cx="1333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3" imgW="545863" imgH="457002" progId="Equation.DSMT4">
                  <p:embed/>
                </p:oleObj>
              </mc:Choice>
              <mc:Fallback>
                <p:oleObj name="Equation" r:id="rId3" imgW="545863" imgH="45700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755900"/>
                        <a:ext cx="1333500" cy="11176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0504" name="AutoShape 8"/>
          <p:cNvSpPr>
            <a:spLocks noChangeArrowheads="1"/>
          </p:cNvSpPr>
          <p:nvPr/>
        </p:nvSpPr>
        <p:spPr bwMode="auto">
          <a:xfrm>
            <a:off x="882650" y="4718050"/>
            <a:ext cx="1333500" cy="444500"/>
          </a:xfrm>
          <a:prstGeom prst="wedgeRoundRectCallout">
            <a:avLst>
              <a:gd name="adj1" fmla="val 59986"/>
              <a:gd name="adj2" fmla="val 11208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hlink"/>
                </a:solidFill>
                <a:latin typeface="Arial" charset="0"/>
                <a:cs typeface="Arial" charset="0"/>
              </a:rPr>
              <a:t>r 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cs typeface="Arial" charset="0"/>
              </a:rPr>
              <a:t>&gt;&gt;1</a:t>
            </a:r>
            <a:r>
              <a:rPr lang="zh-CN" altLang="en-US" sz="2400">
                <a:solidFill>
                  <a:schemeClr val="hlink"/>
                </a:solidFill>
                <a:latin typeface="Arial" charset="0"/>
                <a:cs typeface="Arial" charset="0"/>
              </a:rPr>
              <a:t>时</a:t>
            </a:r>
          </a:p>
        </p:txBody>
      </p:sp>
      <p:sp>
        <p:nvSpPr>
          <p:cNvPr id="490505" name="AutoShape 9"/>
          <p:cNvSpPr>
            <a:spLocks noChangeArrowheads="1"/>
          </p:cNvSpPr>
          <p:nvPr/>
        </p:nvSpPr>
        <p:spPr bwMode="auto">
          <a:xfrm flipH="1">
            <a:off x="5821363" y="2851150"/>
            <a:ext cx="261937" cy="1022350"/>
          </a:xfrm>
          <a:prstGeom prst="curvedRightArrow">
            <a:avLst>
              <a:gd name="adj1" fmla="val 82614"/>
              <a:gd name="adj2" fmla="val 165229"/>
              <a:gd name="adj3" fmla="val 33333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7594600" y="2717800"/>
            <a:ext cx="115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+mj-ea"/>
                <a:ea typeface="+mj-ea"/>
              </a:rPr>
              <a:t>解调器</a:t>
            </a:r>
            <a:endParaRPr lang="en-US" altLang="zh-CN" sz="2400" dirty="0">
              <a:latin typeface="+mj-ea"/>
              <a:ea typeface="+mj-ea"/>
            </a:endParaRPr>
          </a:p>
          <a:p>
            <a:pPr eaLnBrk="0" hangingPunct="0">
              <a:defRPr/>
            </a:pPr>
            <a:r>
              <a:rPr lang="zh-CN" altLang="en-US" sz="2400" dirty="0">
                <a:latin typeface="+mj-ea"/>
                <a:ea typeface="+mj-ea"/>
              </a:rPr>
              <a:t>输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入</a:t>
            </a:r>
            <a:r>
              <a:rPr lang="zh-CN" altLang="en-US" sz="2400" dirty="0">
                <a:latin typeface="+mj-ea"/>
                <a:ea typeface="+mj-ea"/>
              </a:rPr>
              <a:t>端</a:t>
            </a:r>
            <a:endParaRPr lang="en-US" altLang="zh-CN" sz="2400" dirty="0">
              <a:latin typeface="+mj-ea"/>
              <a:ea typeface="+mj-ea"/>
            </a:endParaRPr>
          </a:p>
          <a:p>
            <a:pPr eaLnBrk="0" hangingPunct="0">
              <a:defRPr/>
            </a:pPr>
            <a:r>
              <a:rPr lang="zh-CN" altLang="en-US" sz="2400" dirty="0">
                <a:latin typeface="+mj-ea"/>
                <a:ea typeface="+mj-ea"/>
              </a:rPr>
              <a:t>信噪比 </a:t>
            </a:r>
          </a:p>
        </p:txBody>
      </p:sp>
      <p:graphicFrame>
        <p:nvGraphicFramePr>
          <p:cNvPr id="45064" name="Object 11"/>
          <p:cNvGraphicFramePr>
            <a:graphicFrameLocks noChangeAspect="1"/>
          </p:cNvGraphicFramePr>
          <p:nvPr/>
        </p:nvGraphicFramePr>
        <p:xfrm>
          <a:off x="2308225" y="1828800"/>
          <a:ext cx="33750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5" imgW="1231366" imgH="444307" progId="Equation.DSMT4">
                  <p:embed/>
                </p:oleObj>
              </mc:Choice>
              <mc:Fallback>
                <p:oleObj name="Equation" r:id="rId5" imgW="1231366" imgH="44430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1828800"/>
                        <a:ext cx="3375025" cy="121761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A5A5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12"/>
          <p:cNvGraphicFramePr>
            <a:graphicFrameLocks noChangeAspect="1"/>
          </p:cNvGraphicFramePr>
          <p:nvPr/>
        </p:nvGraphicFramePr>
        <p:xfrm>
          <a:off x="2305050" y="3284538"/>
          <a:ext cx="320040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7" imgW="1167893" imgH="393529" progId="Equation.DSMT4">
                  <p:embed/>
                </p:oleObj>
              </mc:Choice>
              <mc:Fallback>
                <p:oleObj name="Equation" r:id="rId7" imgW="1167893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3284538"/>
                        <a:ext cx="3200400" cy="10779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4F4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2F2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13"/>
          <p:cNvGraphicFramePr>
            <a:graphicFrameLocks noChangeAspect="1"/>
          </p:cNvGraphicFramePr>
          <p:nvPr/>
        </p:nvGraphicFramePr>
        <p:xfrm>
          <a:off x="2927350" y="4584700"/>
          <a:ext cx="25781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9" imgW="914400" imgH="457200" progId="Equation.DSMT4">
                  <p:embed/>
                </p:oleObj>
              </mc:Choice>
              <mc:Fallback>
                <p:oleObj name="Equation" r:id="rId9" imgW="91440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4584700"/>
                        <a:ext cx="2578100" cy="12446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4F4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2F2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2305050" y="4540250"/>
            <a:ext cx="266700" cy="1022350"/>
          </a:xfrm>
          <a:prstGeom prst="curvedRightArrow">
            <a:avLst>
              <a:gd name="adj1" fmla="val 82630"/>
              <a:gd name="adj2" fmla="val 165224"/>
              <a:gd name="adj3" fmla="val 33333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9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49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4" grpId="0"/>
      <p:bldP spid="490505" grpId="0" animBg="1"/>
      <p:bldP spid="11" grpId="0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EA0872A-8BB5-4F66-B0DD-3657911645E7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46083" name="Object 4"/>
          <p:cNvGraphicFramePr>
            <a:graphicFrameLocks noChangeAspect="1"/>
          </p:cNvGraphicFramePr>
          <p:nvPr/>
        </p:nvGraphicFramePr>
        <p:xfrm>
          <a:off x="184150" y="1311275"/>
          <a:ext cx="8753475" cy="213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" y="1311275"/>
                        <a:ext cx="8753475" cy="213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DF6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30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225925" y="1666875"/>
            <a:ext cx="2311400" cy="1377950"/>
          </a:xfrm>
          <a:solidFill>
            <a:schemeClr val="accent3">
              <a:lumMod val="85000"/>
            </a:schemeClr>
          </a:solidFill>
          <a:ln>
            <a:solidFill>
              <a:srgbClr val="969696"/>
            </a:solidFill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包络检波器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整流</a:t>
            </a:r>
            <a:r>
              <a:rPr lang="en-US" altLang="zh-CN" sz="24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低通）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sz="2800" b="0" dirty="0" smtClean="0">
              <a:latin typeface="Arial" charset="0"/>
              <a:ea typeface="华文中宋" pitchFamily="2" charset="-122"/>
            </a:endParaRPr>
          </a:p>
        </p:txBody>
      </p:sp>
      <p:graphicFrame>
        <p:nvGraphicFramePr>
          <p:cNvPr id="461835" name="Object 11"/>
          <p:cNvGraphicFramePr>
            <a:graphicFrameLocks noChangeAspect="1"/>
          </p:cNvGraphicFramePr>
          <p:nvPr/>
        </p:nvGraphicFramePr>
        <p:xfrm>
          <a:off x="6626225" y="1666875"/>
          <a:ext cx="5778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Equation" r:id="rId5" imgW="304536" imgH="203024" progId="Equation.DSMT4">
                  <p:embed/>
                </p:oleObj>
              </mc:Choice>
              <mc:Fallback>
                <p:oleObj name="Equation" r:id="rId5" imgW="304536" imgH="20302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225" y="1666875"/>
                        <a:ext cx="577850" cy="3889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12"/>
          <p:cNvGraphicFramePr>
            <a:graphicFrameLocks noChangeAspect="1"/>
          </p:cNvGraphicFramePr>
          <p:nvPr/>
        </p:nvGraphicFramePr>
        <p:xfrm>
          <a:off x="492125" y="3709988"/>
          <a:ext cx="48958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name="公式" r:id="rId7" imgW="2349500" imgH="469900" progId="Equation.3">
                  <p:embed/>
                </p:oleObj>
              </mc:Choice>
              <mc:Fallback>
                <p:oleObj name="公式" r:id="rId7" imgW="2349500" imgH="469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3709988"/>
                        <a:ext cx="4895850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>
                                <a:alpha val="67842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21"/>
          <p:cNvGraphicFramePr>
            <a:graphicFrameLocks noChangeAspect="1"/>
          </p:cNvGraphicFramePr>
          <p:nvPr/>
        </p:nvGraphicFramePr>
        <p:xfrm>
          <a:off x="1692275" y="5133975"/>
          <a:ext cx="50260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公式" r:id="rId9" imgW="2070100" imgH="228600" progId="Equation.3">
                  <p:embed/>
                </p:oleObj>
              </mc:Choice>
              <mc:Fallback>
                <p:oleObj name="公式" r:id="rId9" imgW="20701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133975"/>
                        <a:ext cx="5026025" cy="557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B2B2B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FCFC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01675" y="503238"/>
            <a:ext cx="2989263" cy="457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400" b="1" dirty="0">
                <a:latin typeface="Times New Roman" pitchFamily="18" charset="0"/>
              </a:rPr>
              <a:t>  </a:t>
            </a:r>
            <a:r>
              <a:rPr lang="en-US" altLang="zh-CN" sz="2400" b="1" dirty="0">
                <a:ea typeface="楷体_GB2312" pitchFamily="49" charset="-122"/>
              </a:rPr>
              <a:t>2ASK</a:t>
            </a:r>
            <a:r>
              <a:rPr lang="en-US" altLang="zh-CN" sz="2400" b="1" dirty="0">
                <a:latin typeface="华文中宋" pitchFamily="2" charset="-122"/>
                <a:ea typeface="华文中宋" pitchFamily="2" charset="-122"/>
              </a:rPr>
              <a:t>---</a:t>
            </a:r>
            <a:r>
              <a:rPr lang="zh-CN" altLang="en-US" sz="2400" b="1" kern="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包络</a:t>
            </a: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检波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5292725" y="3654425"/>
            <a:ext cx="3644900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80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~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正弦波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+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窄带高斯噪声</a:t>
            </a: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5292725" y="4149725"/>
            <a:ext cx="3330575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80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~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窄带高斯噪声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6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46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30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3C2466-510E-4545-B549-5813DF8BFE58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268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22288" y="998538"/>
            <a:ext cx="8280400" cy="5183187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  <a:buClr>
                <a:srgbClr val="0000CC"/>
              </a:buClr>
              <a:buFont typeface="Wingdings" pitchFamily="2" charset="2"/>
              <a:buChar char="l"/>
            </a:pPr>
            <a:r>
              <a:rPr lang="zh-CN" altLang="en-US" sz="2400" smtClean="0">
                <a:ea typeface="华文中宋" pitchFamily="2" charset="-122"/>
              </a:rPr>
              <a:t>当发送</a:t>
            </a:r>
            <a:r>
              <a:rPr lang="zh-CN" altLang="en-US" sz="2400" smtClean="0">
                <a:latin typeface="Arial" charset="0"/>
                <a:ea typeface="华文中宋" pitchFamily="2" charset="-122"/>
              </a:rPr>
              <a:t>“</a:t>
            </a:r>
            <a:r>
              <a:rPr lang="en-US" altLang="zh-CN" sz="2400" b="1" smtClean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1</a:t>
            </a:r>
            <a:r>
              <a:rPr lang="en-US" altLang="zh-CN" sz="2400" smtClean="0">
                <a:latin typeface="Arial" charset="0"/>
                <a:ea typeface="华文中宋" pitchFamily="2" charset="-122"/>
              </a:rPr>
              <a:t>”</a:t>
            </a:r>
            <a:r>
              <a:rPr lang="zh-CN" altLang="en-US" sz="2400" smtClean="0">
                <a:ea typeface="华文中宋" pitchFamily="2" charset="-122"/>
              </a:rPr>
              <a:t>符号时，包络检波器的输出为 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zh-CN" altLang="en-US" sz="2400" smtClean="0">
              <a:ea typeface="华文中宋" pitchFamily="2" charset="-122"/>
            </a:endParaRP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zh-CN" altLang="en-US" sz="2400" smtClean="0">
              <a:ea typeface="华文中宋" pitchFamily="2" charset="-122"/>
            </a:endParaRP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zh-CN" altLang="en-US" sz="2400" smtClean="0">
              <a:ea typeface="华文中宋" pitchFamily="2" charset="-122"/>
            </a:endParaRP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zh-CN" altLang="en-US" sz="2400" smtClean="0">
              <a:ea typeface="华文中宋" pitchFamily="2" charset="-122"/>
            </a:endParaRPr>
          </a:p>
          <a:p>
            <a:pPr lvl="1" eaLnBrk="1" hangingPunct="1">
              <a:lnSpc>
                <a:spcPct val="110000"/>
              </a:lnSpc>
              <a:buClr>
                <a:srgbClr val="0000CC"/>
              </a:buClr>
              <a:buFont typeface="Wingdings" pitchFamily="2" charset="2"/>
              <a:buChar char="l"/>
            </a:pPr>
            <a:r>
              <a:rPr lang="zh-CN" altLang="en-US" sz="2400" smtClean="0">
                <a:ea typeface="华文中宋" pitchFamily="2" charset="-122"/>
              </a:rPr>
              <a:t>当发送</a:t>
            </a:r>
            <a:r>
              <a:rPr lang="zh-CN" altLang="en-US" sz="2400" smtClean="0">
                <a:latin typeface="Arial" charset="0"/>
                <a:ea typeface="华文中宋" pitchFamily="2" charset="-122"/>
              </a:rPr>
              <a:t>“</a:t>
            </a:r>
            <a:r>
              <a:rPr lang="en-US" altLang="zh-CN" sz="2400" b="1" smtClean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0</a:t>
            </a:r>
            <a:r>
              <a:rPr lang="en-US" altLang="zh-CN" sz="2400" smtClean="0">
                <a:latin typeface="Arial" charset="0"/>
                <a:ea typeface="华文中宋" pitchFamily="2" charset="-122"/>
              </a:rPr>
              <a:t>”</a:t>
            </a:r>
            <a:r>
              <a:rPr lang="zh-CN" altLang="en-US" sz="2400" smtClean="0">
                <a:ea typeface="华文中宋" pitchFamily="2" charset="-122"/>
              </a:rPr>
              <a:t>符号时，包络检波器的输出为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smtClean="0"/>
              <a:t>                                                           </a:t>
            </a:r>
          </a:p>
        </p:txBody>
      </p:sp>
      <p:graphicFrame>
        <p:nvGraphicFramePr>
          <p:cNvPr id="268294" name="Object 6"/>
          <p:cNvGraphicFramePr>
            <a:graphicFrameLocks noChangeAspect="1"/>
          </p:cNvGraphicFramePr>
          <p:nvPr/>
        </p:nvGraphicFramePr>
        <p:xfrm>
          <a:off x="2573338" y="1538288"/>
          <a:ext cx="369093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公式" r:id="rId3" imgW="1727200" imgH="292100" progId="Equation.3">
                  <p:embed/>
                </p:oleObj>
              </mc:Choice>
              <mc:Fallback>
                <p:oleObj name="公式" r:id="rId3" imgW="1727200" imgH="29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1538288"/>
                        <a:ext cx="3690937" cy="630237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58585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6" name="Object 8"/>
          <p:cNvGraphicFramePr>
            <a:graphicFrameLocks noChangeAspect="1"/>
          </p:cNvGraphicFramePr>
          <p:nvPr/>
        </p:nvGraphicFramePr>
        <p:xfrm>
          <a:off x="2816225" y="3924300"/>
          <a:ext cx="29591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公式" r:id="rId5" imgW="1358310" imgH="291973" progId="Equation.3">
                  <p:embed/>
                </p:oleObj>
              </mc:Choice>
              <mc:Fallback>
                <p:oleObj name="公式" r:id="rId5" imgW="1358310" imgH="29197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225" y="3924300"/>
                        <a:ext cx="2959100" cy="639763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58585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8" name="Rectangle 10"/>
          <p:cNvSpPr>
            <a:spLocks noChangeArrowheads="1"/>
          </p:cNvSpPr>
          <p:nvPr/>
        </p:nvSpPr>
        <p:spPr bwMode="auto">
          <a:xfrm>
            <a:off x="6283325" y="2508250"/>
            <a:ext cx="2520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SzPct val="50000"/>
              <a:buFont typeface="Wingdings" pitchFamily="2" charset="2"/>
              <a:buNone/>
            </a:pPr>
            <a:r>
              <a:rPr lang="en-US" altLang="zh-CN" sz="2800">
                <a:solidFill>
                  <a:srgbClr val="000099"/>
                </a:solidFill>
              </a:rPr>
              <a:t>~ </a:t>
            </a:r>
            <a:r>
              <a:rPr lang="zh-CN" altLang="en-US" sz="20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广义瑞利分布</a:t>
            </a:r>
          </a:p>
        </p:txBody>
      </p:sp>
      <p:sp>
        <p:nvSpPr>
          <p:cNvPr id="268299" name="Rectangle 11"/>
          <p:cNvSpPr>
            <a:spLocks noChangeArrowheads="1"/>
          </p:cNvSpPr>
          <p:nvPr/>
        </p:nvSpPr>
        <p:spPr bwMode="auto">
          <a:xfrm>
            <a:off x="6240463" y="4953000"/>
            <a:ext cx="19351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SzPct val="50000"/>
              <a:buFont typeface="Wingdings" pitchFamily="2" charset="2"/>
              <a:buNone/>
            </a:pPr>
            <a:r>
              <a:rPr lang="en-US" altLang="zh-CN" sz="2800">
                <a:solidFill>
                  <a:srgbClr val="000099"/>
                </a:solidFill>
              </a:rPr>
              <a:t>~ </a:t>
            </a:r>
            <a:r>
              <a:rPr lang="zh-CN" altLang="en-US" sz="20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瑞利分布</a:t>
            </a:r>
          </a:p>
        </p:txBody>
      </p:sp>
      <p:graphicFrame>
        <p:nvGraphicFramePr>
          <p:cNvPr id="268300" name="Object 12"/>
          <p:cNvGraphicFramePr>
            <a:graphicFrameLocks noChangeAspect="1"/>
          </p:cNvGraphicFramePr>
          <p:nvPr/>
        </p:nvGraphicFramePr>
        <p:xfrm>
          <a:off x="2549525" y="2303463"/>
          <a:ext cx="375920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Equation" r:id="rId7" imgW="1930400" imgH="482600" progId="Equation.DSMT4">
                  <p:embed/>
                </p:oleObj>
              </mc:Choice>
              <mc:Fallback>
                <p:oleObj name="Equation" r:id="rId7" imgW="1930400" imgH="482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2303463"/>
                        <a:ext cx="3759200" cy="9445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01" name="Object 13"/>
          <p:cNvGraphicFramePr>
            <a:graphicFrameLocks noChangeAspect="1"/>
          </p:cNvGraphicFramePr>
          <p:nvPr/>
        </p:nvGraphicFramePr>
        <p:xfrm>
          <a:off x="2960688" y="4702175"/>
          <a:ext cx="28559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Equation" r:id="rId9" imgW="1193800" imgH="431800" progId="Equation.DSMT4">
                  <p:embed/>
                </p:oleObj>
              </mc:Choice>
              <mc:Fallback>
                <p:oleObj name="Equation" r:id="rId9" imgW="1193800" imgH="431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4702175"/>
                        <a:ext cx="2855912" cy="9461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302" name="Rectangle 14"/>
          <p:cNvSpPr>
            <a:spLocks noChangeArrowheads="1"/>
          </p:cNvSpPr>
          <p:nvPr/>
        </p:nvSpPr>
        <p:spPr bwMode="auto">
          <a:xfrm>
            <a:off x="1108075" y="5678488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式中，</a:t>
            </a:r>
            <a:r>
              <a:rPr lang="zh-CN" altLang="en-US" sz="2400" b="0"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400" b="0" baseline="-25000"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400" b="0" baseline="30000">
                <a:ea typeface="华文中宋" pitchFamily="2" charset="-122"/>
                <a:sym typeface="Symbol" pitchFamily="18" charset="2"/>
              </a:rPr>
              <a:t>2</a:t>
            </a:r>
            <a:r>
              <a:rPr lang="zh-CN" altLang="en-US" sz="2400" b="0">
                <a:ea typeface="华文中宋" pitchFamily="2" charset="-122"/>
              </a:rPr>
              <a:t>为窄带高斯噪声</a:t>
            </a:r>
            <a:r>
              <a:rPr lang="en-US" altLang="zh-CN" sz="2400" b="0" i="1">
                <a:ea typeface="华文中宋" pitchFamily="2" charset="-122"/>
              </a:rPr>
              <a:t>n</a:t>
            </a:r>
            <a:r>
              <a:rPr lang="en-US" altLang="zh-CN" sz="2400" b="0">
                <a:ea typeface="华文中宋" pitchFamily="2" charset="-122"/>
              </a:rPr>
              <a:t>(</a:t>
            </a:r>
            <a:r>
              <a:rPr lang="en-US" altLang="zh-CN" sz="2400" b="0" i="1">
                <a:ea typeface="华文中宋" pitchFamily="2" charset="-122"/>
              </a:rPr>
              <a:t>t</a:t>
            </a:r>
            <a:r>
              <a:rPr lang="en-US" altLang="zh-CN" sz="2400" b="0">
                <a:ea typeface="华文中宋" pitchFamily="2" charset="-122"/>
              </a:rPr>
              <a:t>)</a:t>
            </a:r>
            <a:r>
              <a:rPr lang="zh-CN" altLang="en-US" sz="2400" b="0">
                <a:ea typeface="华文中宋" pitchFamily="2" charset="-122"/>
              </a:rPr>
              <a:t>的方差。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8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8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68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68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6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8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6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6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6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8" grpId="0"/>
      <p:bldP spid="268299" grpId="0"/>
      <p:bldP spid="26830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008857-E418-4A16-84FD-2AA942A7134D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1196975" y="1190625"/>
            <a:ext cx="4086225" cy="949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ts val="3500"/>
              </a:lnSpc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抽样值 </a:t>
            </a:r>
            <a:r>
              <a:rPr lang="en-US" altLang="zh-CN" sz="2400" b="1" i="1" dirty="0">
                <a:ea typeface="华文中宋" pitchFamily="2" charset="-122"/>
              </a:rPr>
              <a:t>V</a:t>
            </a:r>
            <a:r>
              <a:rPr lang="en-US" altLang="zh-CN" sz="2400" b="1" dirty="0">
                <a:ea typeface="华文中宋" pitchFamily="2" charset="-122"/>
              </a:rPr>
              <a:t> &gt; </a:t>
            </a:r>
            <a:r>
              <a:rPr lang="en-US" altLang="zh-CN" sz="2400" b="1" i="1" dirty="0">
                <a:ea typeface="华文中宋" pitchFamily="2" charset="-122"/>
              </a:rPr>
              <a:t>b</a:t>
            </a:r>
            <a:r>
              <a:rPr lang="en-US" altLang="zh-CN" sz="2400" i="1" dirty="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时，判为“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1”</a:t>
            </a:r>
          </a:p>
          <a:p>
            <a:pPr eaLnBrk="0" hangingPunct="0">
              <a:lnSpc>
                <a:spcPts val="3500"/>
              </a:lnSpc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抽样值 </a:t>
            </a:r>
            <a:r>
              <a:rPr lang="en-US" altLang="zh-CN" sz="2400" b="1" i="1" dirty="0">
                <a:ea typeface="华文中宋" pitchFamily="2" charset="-122"/>
              </a:rPr>
              <a:t>V</a:t>
            </a:r>
            <a:r>
              <a:rPr lang="en-US" altLang="zh-CN" sz="2400" b="1" dirty="0">
                <a:ea typeface="华文中宋" pitchFamily="2" charset="-122"/>
              </a:rPr>
              <a:t> </a:t>
            </a:r>
            <a:r>
              <a:rPr lang="en-US" altLang="zh-CN" sz="2400" b="1" dirty="0">
                <a:sym typeface="Symbol" pitchFamily="18" charset="2"/>
              </a:rPr>
              <a:t></a:t>
            </a:r>
            <a:r>
              <a:rPr lang="en-US" altLang="zh-CN" sz="2400" b="1" dirty="0">
                <a:ea typeface="华文中宋" pitchFamily="2" charset="-122"/>
              </a:rPr>
              <a:t> </a:t>
            </a:r>
            <a:r>
              <a:rPr lang="en-US" altLang="zh-CN" sz="2400" b="1" i="1" dirty="0">
                <a:ea typeface="华文中宋" pitchFamily="2" charset="-122"/>
              </a:rPr>
              <a:t>b</a:t>
            </a:r>
            <a:r>
              <a:rPr lang="en-US" altLang="zh-CN" sz="2400" i="1" dirty="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时，判为“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0”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838200" y="539750"/>
            <a:ext cx="4622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设判决门限为</a:t>
            </a:r>
            <a:r>
              <a:rPr lang="en-US" altLang="zh-CN" sz="2800" i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，判决规则为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615950" y="2584450"/>
            <a:ext cx="44783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55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 发“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1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0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的概率为</a:t>
            </a:r>
            <a:endParaRPr lang="en-US" altLang="zh-CN" sz="2400" dirty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48134" name="Object 17"/>
          <p:cNvGraphicFramePr>
            <a:graphicFrameLocks noChangeAspect="1"/>
          </p:cNvGraphicFramePr>
          <p:nvPr/>
        </p:nvGraphicFramePr>
        <p:xfrm>
          <a:off x="5472113" y="323850"/>
          <a:ext cx="3465512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Visio" r:id="rId3" imgW="2831081" imgH="2489137" progId="Visio.Drawing.11">
                  <p:embed/>
                </p:oleObj>
              </mc:Choice>
              <mc:Fallback>
                <p:oleObj name="Visio" r:id="rId3" imgW="2831081" imgH="2489137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15" t="6291" r="8177" b="17102"/>
                      <a:stretch>
                        <a:fillRect/>
                      </a:stretch>
                    </p:blipFill>
                    <p:spPr bwMode="auto">
                      <a:xfrm>
                        <a:off x="5472113" y="323850"/>
                        <a:ext cx="3465512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9" name="Line 19"/>
          <p:cNvSpPr>
            <a:spLocks noChangeShapeType="1"/>
          </p:cNvSpPr>
          <p:nvPr/>
        </p:nvSpPr>
        <p:spPr bwMode="auto">
          <a:xfrm flipV="1">
            <a:off x="6672263" y="1898650"/>
            <a:ext cx="0" cy="720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60" name="Rectangle 20"/>
          <p:cNvSpPr>
            <a:spLocks noChangeArrowheads="1"/>
          </p:cNvSpPr>
          <p:nvPr/>
        </p:nvSpPr>
        <p:spPr bwMode="auto">
          <a:xfrm>
            <a:off x="882650" y="5072063"/>
            <a:ext cx="32289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利用</a:t>
            </a:r>
            <a:r>
              <a:rPr lang="en-US" altLang="zh-CN" sz="2400">
                <a:solidFill>
                  <a:srgbClr val="0033CC"/>
                </a:solidFill>
                <a:latin typeface="Arial" charset="0"/>
                <a:ea typeface="华文中宋" pitchFamily="2" charset="-122"/>
              </a:rPr>
              <a:t>Marcum Q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函数：</a:t>
            </a:r>
          </a:p>
        </p:txBody>
      </p:sp>
      <p:graphicFrame>
        <p:nvGraphicFramePr>
          <p:cNvPr id="87062" name="Object 22"/>
          <p:cNvGraphicFramePr>
            <a:graphicFrameLocks noChangeAspect="1"/>
          </p:cNvGraphicFramePr>
          <p:nvPr/>
        </p:nvGraphicFramePr>
        <p:xfrm>
          <a:off x="2070100" y="5597525"/>
          <a:ext cx="45910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公式" r:id="rId5" imgW="1943100" imgH="342900" progId="Equation.3">
                  <p:embed/>
                </p:oleObj>
              </mc:Choice>
              <mc:Fallback>
                <p:oleObj name="公式" r:id="rId5" imgW="1943100" imgH="342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5597525"/>
                        <a:ext cx="4591050" cy="8096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33CC"/>
                        </a:solidFill>
                        <a:prstDash val="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9F4C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5" name="Object 25"/>
          <p:cNvGraphicFramePr>
            <a:graphicFrameLocks noChangeAspect="1"/>
          </p:cNvGraphicFramePr>
          <p:nvPr/>
        </p:nvGraphicFramePr>
        <p:xfrm>
          <a:off x="7232650" y="4064000"/>
          <a:ext cx="8509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7" imgW="495085" imgH="1320227" progId="Equation.DSMT4">
                  <p:embed/>
                </p:oleObj>
              </mc:Choice>
              <mc:Fallback>
                <p:oleObj name="Equation" r:id="rId7" imgW="495085" imgH="1320227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4064000"/>
                        <a:ext cx="850900" cy="2254250"/>
                      </a:xfrm>
                      <a:prstGeom prst="rect">
                        <a:avLst/>
                      </a:prstGeom>
                      <a:noFill/>
                      <a:ln w="22225" cmpd="dbl">
                        <a:solidFill>
                          <a:srgbClr val="0033CC"/>
                        </a:solidFill>
                        <a:prstDash val="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01" name="Object 13"/>
          <p:cNvGraphicFramePr>
            <a:graphicFrameLocks noChangeAspect="1"/>
          </p:cNvGraphicFramePr>
          <p:nvPr/>
        </p:nvGraphicFramePr>
        <p:xfrm>
          <a:off x="987425" y="3162300"/>
          <a:ext cx="70961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9" imgW="2984500" imgH="330200" progId="Equation.DSMT4">
                  <p:embed/>
                </p:oleObj>
              </mc:Choice>
              <mc:Fallback>
                <p:oleObj name="Equation" r:id="rId9" imgW="2984500" imgH="330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3162300"/>
                        <a:ext cx="7096125" cy="7334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18"/>
          <p:cNvGraphicFramePr>
            <a:graphicFrameLocks noChangeAspect="1"/>
          </p:cNvGraphicFramePr>
          <p:nvPr/>
        </p:nvGraphicFramePr>
        <p:xfrm>
          <a:off x="2082800" y="3962400"/>
          <a:ext cx="45783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公式" r:id="rId11" imgW="2095500" imgH="482600" progId="Equation.3">
                  <p:embed/>
                </p:oleObj>
              </mc:Choice>
              <mc:Fallback>
                <p:oleObj name="公式" r:id="rId11" imgW="2095500" imgH="482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3962400"/>
                        <a:ext cx="457835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2794000" y="4006850"/>
            <a:ext cx="3870325" cy="1035050"/>
          </a:xfrm>
          <a:prstGeom prst="rect">
            <a:avLst/>
          </a:prstGeom>
          <a:noFill/>
          <a:ln w="9525">
            <a:solidFill>
              <a:srgbClr val="0033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6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4" dur="1000"/>
                                        <p:tgtEl>
                                          <p:spTgt spid="8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7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0"/>
                                        <p:tgtEl>
                                          <p:spTgt spid="8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2" grpId="0" animBg="1"/>
      <p:bldP spid="87053" grpId="0"/>
      <p:bldP spid="87054" grpId="0"/>
      <p:bldP spid="87059" grpId="0" animBg="1"/>
      <p:bldP spid="87060" grpId="0"/>
      <p:bldP spid="8706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346689-8A87-4047-8070-50D014ECC852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05100" y="2673350"/>
            <a:ext cx="4000500" cy="1244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kern="0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i="1" kern="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400" b="1" kern="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= </a:t>
            </a:r>
            <a:r>
              <a:rPr lang="en-US" altLang="zh-CN" sz="2400" b="1" i="1" kern="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a</a:t>
            </a:r>
            <a:r>
              <a:rPr lang="en-US" altLang="zh-CN" sz="2400" b="1" kern="0" baseline="300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2 </a:t>
            </a:r>
            <a:r>
              <a:rPr lang="en-US" altLang="zh-CN" sz="2400" b="1" kern="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/ 2</a:t>
            </a:r>
            <a:r>
              <a:rPr lang="en-US" altLang="zh-CN" sz="2400" b="1" i="1" kern="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400" b="1" i="1" kern="0" baseline="-25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400" b="1" kern="0" baseline="30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2</a:t>
            </a:r>
            <a:r>
              <a:rPr lang="en-US" altLang="zh-CN" sz="2400" kern="0" baseline="30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  </a:t>
            </a:r>
            <a:r>
              <a:rPr lang="zh-CN" altLang="en-US" sz="2400" kern="0" dirty="0">
                <a:latin typeface="华文中宋" pitchFamily="2" charset="-122"/>
                <a:ea typeface="华文中宋" pitchFamily="2" charset="-122"/>
              </a:rPr>
              <a:t>信号噪声功率比</a:t>
            </a:r>
            <a:endParaRPr lang="en-US" altLang="zh-CN" sz="2400" kern="0" dirty="0">
              <a:latin typeface="华文中宋" pitchFamily="2" charset="-122"/>
              <a:ea typeface="华文中宋" pitchFamily="2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500" b="1" i="1" kern="0" dirty="0">
                <a:latin typeface="+mn-lt"/>
                <a:ea typeface="华文中宋" pitchFamily="2" charset="-122"/>
              </a:rPr>
              <a:t> </a:t>
            </a:r>
            <a:r>
              <a:rPr lang="en-US" altLang="zh-CN" sz="2500" b="1" i="1" kern="0" dirty="0">
                <a:solidFill>
                  <a:srgbClr val="CC00CC"/>
                </a:solidFill>
                <a:latin typeface="+mn-lt"/>
                <a:ea typeface="华文中宋" pitchFamily="2" charset="-122"/>
              </a:rPr>
              <a:t>b</a:t>
            </a:r>
            <a:r>
              <a:rPr lang="en-US" altLang="zh-CN" sz="2500" b="1" kern="0" baseline="-25000" dirty="0">
                <a:solidFill>
                  <a:srgbClr val="CC00CC"/>
                </a:solidFill>
                <a:latin typeface="+mn-lt"/>
                <a:ea typeface="华文中宋" pitchFamily="2" charset="-122"/>
              </a:rPr>
              <a:t>0</a:t>
            </a:r>
            <a:r>
              <a:rPr lang="en-US" altLang="zh-CN" sz="2500" b="1" kern="0" dirty="0">
                <a:solidFill>
                  <a:srgbClr val="CC00CC"/>
                </a:solidFill>
                <a:latin typeface="+mn-lt"/>
                <a:ea typeface="华文中宋" pitchFamily="2" charset="-122"/>
              </a:rPr>
              <a:t> =</a:t>
            </a:r>
            <a:r>
              <a:rPr lang="en-US" altLang="zh-CN" sz="2500" b="1" i="1" kern="0" dirty="0">
                <a:solidFill>
                  <a:srgbClr val="CC00CC"/>
                </a:solidFill>
                <a:latin typeface="+mn-lt"/>
                <a:ea typeface="华文中宋" pitchFamily="2" charset="-122"/>
              </a:rPr>
              <a:t>b</a:t>
            </a:r>
            <a:r>
              <a:rPr lang="en-US" altLang="zh-CN" sz="2500" b="1" kern="0" dirty="0">
                <a:solidFill>
                  <a:srgbClr val="CC00CC"/>
                </a:solidFill>
                <a:latin typeface="+mn-lt"/>
                <a:ea typeface="华文中宋" pitchFamily="2" charset="-122"/>
              </a:rPr>
              <a:t> /</a:t>
            </a:r>
            <a:r>
              <a:rPr lang="en-US" altLang="zh-CN" sz="2500" b="1" i="1" kern="0" dirty="0">
                <a:solidFill>
                  <a:srgbClr val="CC00CC"/>
                </a:solidFill>
                <a:latin typeface="+mn-lt"/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500" b="1" i="1" kern="0" baseline="-25000" dirty="0">
                <a:solidFill>
                  <a:srgbClr val="CC00CC"/>
                </a:solidFill>
                <a:latin typeface="+mn-lt"/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500" b="1" kern="0" dirty="0">
                <a:solidFill>
                  <a:srgbClr val="CC00CC"/>
                </a:solidFill>
                <a:latin typeface="+mn-lt"/>
                <a:ea typeface="华文中宋" pitchFamily="2" charset="-122"/>
              </a:rPr>
              <a:t>   </a:t>
            </a:r>
            <a:r>
              <a:rPr lang="zh-CN" altLang="en-US" sz="2500" kern="0" dirty="0">
                <a:latin typeface="+mn-lt"/>
                <a:ea typeface="华文中宋" pitchFamily="2" charset="-122"/>
              </a:rPr>
              <a:t>归一化门限值</a:t>
            </a:r>
          </a:p>
        </p:txBody>
      </p:sp>
      <p:sp>
        <p:nvSpPr>
          <p:cNvPr id="49156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001713" y="977900"/>
            <a:ext cx="7793037" cy="539750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chemeClr val="tx1"/>
                </a:solidFill>
                <a:latin typeface="Arial" charset="0"/>
                <a:ea typeface="华文中宋" pitchFamily="2" charset="-122"/>
              </a:rPr>
              <a:t>则 </a:t>
            </a:r>
            <a:r>
              <a:rPr lang="en-US" altLang="zh-CN" sz="2400" b="1" i="1" smtClean="0">
                <a:solidFill>
                  <a:schemeClr val="tx1"/>
                </a:solidFill>
                <a:latin typeface="Arial" charset="0"/>
                <a:ea typeface="华文中宋" pitchFamily="2" charset="-122"/>
              </a:rPr>
              <a:t>P</a:t>
            </a:r>
            <a:r>
              <a:rPr lang="en-US" altLang="zh-CN" sz="2400" b="1" smtClean="0">
                <a:solidFill>
                  <a:schemeClr val="tx1"/>
                </a:solidFill>
                <a:latin typeface="Arial" charset="0"/>
                <a:ea typeface="华文中宋" pitchFamily="2" charset="-122"/>
              </a:rPr>
              <a:t>(0/1</a:t>
            </a:r>
            <a:r>
              <a:rPr lang="en-US" altLang="zh-CN" sz="2400" smtClean="0">
                <a:solidFill>
                  <a:schemeClr val="tx1"/>
                </a:solidFill>
                <a:latin typeface="Arial" charset="0"/>
                <a:ea typeface="华文中宋" pitchFamily="2" charset="-122"/>
              </a:rPr>
              <a:t>) </a:t>
            </a:r>
            <a:r>
              <a:rPr lang="zh-CN" altLang="en-US" sz="2400" smtClean="0">
                <a:solidFill>
                  <a:schemeClr val="tx1"/>
                </a:solidFill>
                <a:latin typeface="Arial" charset="0"/>
                <a:ea typeface="华文中宋" pitchFamily="2" charset="-122"/>
              </a:rPr>
              <a:t>可借助</a:t>
            </a:r>
            <a:r>
              <a:rPr lang="en-US" altLang="zh-CN" sz="2400" b="1" smtClean="0">
                <a:solidFill>
                  <a:srgbClr val="0033CC"/>
                </a:solidFill>
                <a:latin typeface="Arial" charset="0"/>
                <a:ea typeface="华文中宋" pitchFamily="2" charset="-122"/>
              </a:rPr>
              <a:t>Marcum Q</a:t>
            </a:r>
            <a:r>
              <a:rPr lang="zh-CN" altLang="en-US" sz="2400" smtClean="0">
                <a:solidFill>
                  <a:schemeClr val="tx1"/>
                </a:solidFill>
                <a:latin typeface="Arial" charset="0"/>
                <a:ea typeface="华文中宋" pitchFamily="2" charset="-122"/>
              </a:rPr>
              <a:t>函数表示为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704850" y="4140200"/>
            <a:ext cx="47561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55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 发“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0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1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的概率为</a:t>
            </a:r>
          </a:p>
        </p:txBody>
      </p:sp>
      <p:graphicFrame>
        <p:nvGraphicFramePr>
          <p:cNvPr id="15" name="Object 16"/>
          <p:cNvGraphicFramePr>
            <a:graphicFrameLocks noChangeAspect="1"/>
          </p:cNvGraphicFramePr>
          <p:nvPr/>
        </p:nvGraphicFramePr>
        <p:xfrm>
          <a:off x="2705100" y="5502275"/>
          <a:ext cx="50863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公式" r:id="rId3" imgW="2286000" imgH="431800" progId="Equation.3">
                  <p:embed/>
                </p:oleObj>
              </mc:Choice>
              <mc:Fallback>
                <p:oleObj name="公式" r:id="rId3" imgW="22860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5502275"/>
                        <a:ext cx="50863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01" name="Object 13"/>
          <p:cNvGraphicFramePr>
            <a:graphicFrameLocks noChangeAspect="1"/>
          </p:cNvGraphicFramePr>
          <p:nvPr/>
        </p:nvGraphicFramePr>
        <p:xfrm>
          <a:off x="1649413" y="1562100"/>
          <a:ext cx="563403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Equation" r:id="rId5" imgW="2451100" imgH="431800" progId="Equation.DSMT4">
                  <p:embed/>
                </p:oleObj>
              </mc:Choice>
              <mc:Fallback>
                <p:oleObj name="Equation" r:id="rId5" imgW="2451100" imgH="431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1562100"/>
                        <a:ext cx="5634037" cy="9271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1638300" y="4718050"/>
          <a:ext cx="466725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6" name="Equation" r:id="rId7" imgW="2019300" imgH="330200" progId="Equation.DSMT4">
                  <p:embed/>
                </p:oleObj>
              </mc:Choice>
              <mc:Fallback>
                <p:oleObj name="Equation" r:id="rId7" imgW="2019300" imgH="330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4718050"/>
                        <a:ext cx="4667250" cy="71278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9912FF-777E-4D75-AE38-688C9FC8EB0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50179" name="Rectangle 6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50180" name="Rectangle 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50181" name="Object 8"/>
          <p:cNvGraphicFramePr>
            <a:graphicFrameLocks noChangeAspect="1"/>
          </p:cNvGraphicFramePr>
          <p:nvPr/>
        </p:nvGraphicFramePr>
        <p:xfrm>
          <a:off x="2276475" y="1898650"/>
          <a:ext cx="45180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公式" r:id="rId3" imgW="1917700" imgH="228600" progId="Equation.3">
                  <p:embed/>
                </p:oleObj>
              </mc:Choice>
              <mc:Fallback>
                <p:oleObj name="公式" r:id="rId3" imgW="19177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1898650"/>
                        <a:ext cx="4518025" cy="53816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1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50183" name="Rectangle 16"/>
          <p:cNvSpPr>
            <a:spLocks noChangeArrowheads="1"/>
          </p:cNvSpPr>
          <p:nvPr/>
        </p:nvSpPr>
        <p:spPr bwMode="auto">
          <a:xfrm>
            <a:off x="836613" y="1206500"/>
            <a:ext cx="3379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55000"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 系统的总误码率为</a:t>
            </a:r>
          </a:p>
        </p:txBody>
      </p:sp>
      <p:sp>
        <p:nvSpPr>
          <p:cNvPr id="50184" name="Rectangle 17"/>
          <p:cNvSpPr>
            <a:spLocks noChangeArrowheads="1"/>
          </p:cNvSpPr>
          <p:nvPr/>
        </p:nvSpPr>
        <p:spPr bwMode="auto">
          <a:xfrm>
            <a:off x="1036638" y="3519488"/>
            <a:ext cx="3090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zh-CN" altLang="en-US" sz="2400" b="0">
                <a:ea typeface="华文中宋" pitchFamily="2" charset="-122"/>
              </a:rPr>
              <a:t>当 </a:t>
            </a:r>
            <a:r>
              <a:rPr lang="en-US" altLang="zh-CN" sz="2400" i="1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P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(1) = </a:t>
            </a:r>
            <a:r>
              <a:rPr lang="en-US" altLang="zh-CN" sz="2400" i="1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P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  <a:cs typeface="Arial" charset="0"/>
              </a:rPr>
              <a:t>(0)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</a:rPr>
              <a:t> </a:t>
            </a:r>
            <a:r>
              <a:rPr lang="zh-CN" altLang="en-US" sz="2400" b="0">
                <a:ea typeface="华文中宋" pitchFamily="2" charset="-122"/>
              </a:rPr>
              <a:t>时，有</a:t>
            </a:r>
          </a:p>
        </p:txBody>
      </p:sp>
      <p:sp>
        <p:nvSpPr>
          <p:cNvPr id="50185" name="Rectangle 25"/>
          <p:cNvSpPr>
            <a:spLocks noChangeArrowheads="1"/>
          </p:cNvSpPr>
          <p:nvPr/>
        </p:nvSpPr>
        <p:spPr bwMode="auto">
          <a:xfrm>
            <a:off x="927100" y="5381625"/>
            <a:ext cx="657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>
                <a:latin typeface="Arial" charset="0"/>
              </a:rPr>
              <a:t>包检系统的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</a:rPr>
              <a:t>P</a:t>
            </a:r>
            <a:r>
              <a:rPr lang="en-US" altLang="zh-CN" sz="2400" baseline="-25000">
                <a:solidFill>
                  <a:schemeClr val="hlink"/>
                </a:solidFill>
                <a:latin typeface="Arial" charset="0"/>
              </a:rPr>
              <a:t>e</a:t>
            </a:r>
            <a:r>
              <a:rPr lang="zh-CN" altLang="en-US" sz="2400">
                <a:latin typeface="Arial" charset="0"/>
              </a:rPr>
              <a:t>取决于信噪比</a:t>
            </a:r>
            <a:r>
              <a:rPr lang="en-US" altLang="zh-CN" sz="2400" i="1">
                <a:solidFill>
                  <a:schemeClr val="hlink"/>
                </a:solidFill>
                <a:latin typeface="Arial" charset="0"/>
              </a:rPr>
              <a:t>r </a:t>
            </a:r>
            <a:r>
              <a:rPr lang="zh-CN" altLang="en-US" sz="2400">
                <a:latin typeface="Arial" charset="0"/>
              </a:rPr>
              <a:t>和归一化门限值</a:t>
            </a:r>
            <a:r>
              <a:rPr lang="en-US" altLang="zh-CN" sz="2400" i="1">
                <a:solidFill>
                  <a:schemeClr val="hlink"/>
                </a:solidFill>
                <a:latin typeface="Arial" charset="0"/>
              </a:rPr>
              <a:t>b</a:t>
            </a:r>
            <a:r>
              <a:rPr lang="en-US" altLang="zh-CN" sz="2400" baseline="-25000">
                <a:solidFill>
                  <a:schemeClr val="hlink"/>
                </a:solidFill>
                <a:latin typeface="Arial" charset="0"/>
              </a:rPr>
              <a:t>0</a:t>
            </a:r>
            <a:endParaRPr lang="zh-CN" altLang="en-US" sz="2400">
              <a:latin typeface="Arial" charset="0"/>
            </a:endParaRPr>
          </a:p>
        </p:txBody>
      </p:sp>
      <p:graphicFrame>
        <p:nvGraphicFramePr>
          <p:cNvPr id="50186" name="Object 11"/>
          <p:cNvGraphicFramePr>
            <a:graphicFrameLocks noChangeAspect="1"/>
          </p:cNvGraphicFramePr>
          <p:nvPr/>
        </p:nvGraphicFramePr>
        <p:xfrm>
          <a:off x="2705100" y="2540000"/>
          <a:ext cx="4889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2" name="公式" r:id="rId5" imgW="2094591" imgH="266584" progId="Equation.3">
                  <p:embed/>
                </p:oleObj>
              </mc:Choice>
              <mc:Fallback>
                <p:oleObj name="公式" r:id="rId5" imgW="2094591" imgH="26658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2540000"/>
                        <a:ext cx="48895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12"/>
          <p:cNvGraphicFramePr>
            <a:graphicFrameLocks noChangeAspect="1"/>
          </p:cNvGraphicFramePr>
          <p:nvPr/>
        </p:nvGraphicFramePr>
        <p:xfrm>
          <a:off x="2305050" y="4100513"/>
          <a:ext cx="4800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公式" r:id="rId7" imgW="1943100" imgH="393700" progId="Equation.3">
                  <p:embed/>
                </p:oleObj>
              </mc:Choice>
              <mc:Fallback>
                <p:oleObj name="公式" r:id="rId7" imgW="1943100" imgH="393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4100513"/>
                        <a:ext cx="4800600" cy="97313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764D6B-7919-4B86-B701-55C378C8BC88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8825" y="1117600"/>
            <a:ext cx="3679825" cy="539750"/>
          </a:xfrm>
        </p:spPr>
        <p:txBody>
          <a:bodyPr/>
          <a:lstStyle/>
          <a:p>
            <a:pPr eaLnBrk="1" hangingPunct="1">
              <a:buSzPct val="55000"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求最佳判决门限，</a:t>
            </a: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令：</a:t>
            </a:r>
            <a:r>
              <a:rPr lang="en-US" altLang="zh-CN" sz="2400" smtClean="0">
                <a:latin typeface="华文中宋" pitchFamily="2" charset="-122"/>
                <a:ea typeface="华文中宋" pitchFamily="2" charset="-122"/>
              </a:rPr>
              <a:t> 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4972050" y="1130300"/>
          <a:ext cx="10636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公式" r:id="rId3" imgW="495085" imgH="393529" progId="Equation.3">
                  <p:embed/>
                </p:oleObj>
              </mc:Choice>
              <mc:Fallback>
                <p:oleObj name="公式" r:id="rId3" imgW="495085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1130300"/>
                        <a:ext cx="1063625" cy="84613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4038600" y="2139950"/>
          <a:ext cx="3378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公式" r:id="rId5" imgW="1548728" imgH="241195" progId="Equation.3">
                  <p:embed/>
                </p:oleObj>
              </mc:Choice>
              <mc:Fallback>
                <p:oleObj name="公式" r:id="rId5" imgW="1548728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139950"/>
                        <a:ext cx="33782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8"/>
          <p:cNvGraphicFramePr>
            <a:graphicFrameLocks noChangeAspect="1"/>
          </p:cNvGraphicFramePr>
          <p:nvPr/>
        </p:nvGraphicFramePr>
        <p:xfrm>
          <a:off x="4616450" y="2889250"/>
          <a:ext cx="22225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9" name="公式" r:id="rId7" imgW="977900" imgH="241300" progId="Equation.3">
                  <p:embed/>
                </p:oleObj>
              </mc:Choice>
              <mc:Fallback>
                <p:oleObj name="公式" r:id="rId7" imgW="9779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2889250"/>
                        <a:ext cx="22225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1016000" y="2933700"/>
            <a:ext cx="284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SzPct val="80000"/>
              <a:buFontTx/>
              <a:buNone/>
            </a:pPr>
            <a:r>
              <a:rPr lang="en-US" altLang="zh-CN" sz="2400" b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当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P(1)=P(0)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时，有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1381125" y="3829050"/>
            <a:ext cx="27463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SzPct val="80000"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最佳判决门限</a:t>
            </a: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:  </a:t>
            </a:r>
          </a:p>
        </p:txBody>
      </p: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746125" y="5138738"/>
            <a:ext cx="34210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SzPct val="80000"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    归一化最佳判决门限</a:t>
            </a: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: </a:t>
            </a:r>
          </a:p>
        </p:txBody>
      </p:sp>
      <p:graphicFrame>
        <p:nvGraphicFramePr>
          <p:cNvPr id="91164" name="Object 28"/>
          <p:cNvGraphicFramePr>
            <a:graphicFrameLocks noChangeAspect="1"/>
          </p:cNvGraphicFramePr>
          <p:nvPr/>
        </p:nvGraphicFramePr>
        <p:xfrm>
          <a:off x="4260850" y="5049838"/>
          <a:ext cx="368935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Equation" r:id="rId9" imgW="1708124" imgH="450965" progId="Equation.DSMT4">
                  <p:embed/>
                </p:oleObj>
              </mc:Choice>
              <mc:Fallback>
                <p:oleObj name="Equation" r:id="rId9" imgW="1708124" imgH="450965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5049838"/>
                        <a:ext cx="3689350" cy="12239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4260850" y="3651250"/>
          <a:ext cx="31305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1" name="Equation" r:id="rId11" imgW="1460500" imgH="508000" progId="Equation.DSMT4">
                  <p:embed/>
                </p:oleObj>
              </mc:Choice>
              <mc:Fallback>
                <p:oleObj name="Equation" r:id="rId11" imgW="1460500" imgH="508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3651250"/>
                        <a:ext cx="3130550" cy="10890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2000"/>
                                        <p:tgtEl>
                                          <p:spTgt spid="9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F5734D-7311-4095-A8A2-C609741E0698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17600"/>
            <a:ext cx="8281988" cy="5678488"/>
          </a:xfrm>
        </p:spPr>
        <p:txBody>
          <a:bodyPr/>
          <a:lstStyle/>
          <a:p>
            <a:pPr lvl="1" eaLnBrk="1" hangingPunct="1">
              <a:lnSpc>
                <a:spcPts val="3500"/>
              </a:lnSpc>
              <a:buClr>
                <a:srgbClr val="0000CC"/>
              </a:buClr>
              <a:buFont typeface="Wingdings" pitchFamily="2" charset="2"/>
              <a:buChar char="l"/>
            </a:pPr>
            <a:r>
              <a:rPr lang="zh-CN" altLang="en-US" sz="2400" b="1" smtClean="0">
                <a:latin typeface="黑体" pitchFamily="2" charset="-122"/>
                <a:ea typeface="黑体" pitchFamily="2" charset="-122"/>
              </a:rPr>
              <a:t>实际情况</a:t>
            </a:r>
          </a:p>
          <a:p>
            <a:pPr lvl="1" eaLnBrk="1" hangingPunct="1">
              <a:lnSpc>
                <a:spcPts val="3500"/>
              </a:lnSpc>
              <a:buFont typeface="Wingdings" pitchFamily="2" charset="2"/>
              <a:buNone/>
            </a:pPr>
            <a:r>
              <a:rPr lang="en-US" altLang="zh-CN" sz="2400" smtClean="0">
                <a:latin typeface="华文中宋" pitchFamily="2" charset="-122"/>
                <a:ea typeface="华文中宋" pitchFamily="2" charset="-122"/>
              </a:rPr>
              <a:t>   </a:t>
            </a:r>
            <a:r>
              <a:rPr lang="en-US" altLang="zh-CN" sz="2400" smtClean="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——</a:t>
            </a: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系统工作在</a:t>
            </a:r>
            <a:r>
              <a:rPr lang="zh-CN" altLang="en-US" sz="240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大信噪比</a:t>
            </a: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情况下，</a:t>
            </a:r>
            <a:r>
              <a:rPr lang="en-US" altLang="zh-CN" sz="2400" smtClean="0">
                <a:solidFill>
                  <a:srgbClr val="0000CC"/>
                </a:solidFill>
                <a:latin typeface="宋体" pitchFamily="2" charset="-122"/>
                <a:cs typeface="Times New Roman" pitchFamily="18" charset="0"/>
                <a:sym typeface="Symbol" pitchFamily="18" charset="2"/>
              </a:rPr>
              <a:t>∴</a:t>
            </a:r>
            <a:r>
              <a:rPr lang="zh-CN" altLang="en-US" sz="2400" smtClean="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最佳门限</a:t>
            </a: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应取</a:t>
            </a:r>
            <a:r>
              <a:rPr lang="zh-CN" altLang="en-US" sz="2400" smtClean="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sz="2400" b="1" smtClean="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 </a:t>
            </a:r>
          </a:p>
          <a:p>
            <a:pPr lvl="3" eaLnBrk="1" hangingPunct="1">
              <a:buFont typeface="Wingdings" pitchFamily="2" charset="2"/>
              <a:buNone/>
            </a:pPr>
            <a:endParaRPr lang="zh-CN" altLang="en-US" sz="2400" b="1" smtClean="0">
              <a:latin typeface="华文中宋" pitchFamily="2" charset="-122"/>
              <a:ea typeface="华文中宋" pitchFamily="2" charset="-122"/>
            </a:endParaRPr>
          </a:p>
          <a:p>
            <a:pPr lvl="3" eaLnBrk="1" hangingPunct="1">
              <a:buFont typeface="Wingdings" pitchFamily="2" charset="2"/>
              <a:buNone/>
            </a:pPr>
            <a:endParaRPr lang="zh-CN" altLang="en-US" sz="2400" b="1" smtClean="0"/>
          </a:p>
          <a:p>
            <a:pPr lvl="3" eaLnBrk="1" hangingPunct="1">
              <a:buFont typeface="Wingdings" pitchFamily="2" charset="2"/>
              <a:buNone/>
            </a:pPr>
            <a:r>
              <a:rPr lang="zh-CN" altLang="en-US" sz="2400" b="1" smtClean="0"/>
              <a:t>	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400" smtClean="0">
                <a:ea typeface="华文中宋" pitchFamily="2" charset="-122"/>
              </a:rPr>
              <a:t>此时，系统的总误码率为：</a:t>
            </a:r>
          </a:p>
          <a:p>
            <a:pPr lvl="3" eaLnBrk="1" hangingPunct="1">
              <a:buFont typeface="Wingdings" pitchFamily="2" charset="2"/>
              <a:buNone/>
            </a:pPr>
            <a:endParaRPr lang="zh-CN" altLang="en-US" sz="2400" smtClean="0">
              <a:ea typeface="华文中宋" pitchFamily="2" charset="-122"/>
            </a:endParaRPr>
          </a:p>
          <a:p>
            <a:pPr lvl="3" eaLnBrk="1" hangingPunct="1">
              <a:buFont typeface="Wingdings" pitchFamily="2" charset="2"/>
              <a:buNone/>
            </a:pPr>
            <a:endParaRPr lang="en-US" altLang="zh-CN" sz="2400" b="1" smtClean="0"/>
          </a:p>
        </p:txBody>
      </p:sp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2141538" y="2303463"/>
          <a:ext cx="111283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公式" r:id="rId3" imgW="444114" imgH="406048" progId="Equation.3">
                  <p:embed/>
                </p:oleObj>
              </mc:Choice>
              <mc:Fallback>
                <p:oleObj name="公式" r:id="rId3" imgW="444114" imgH="40604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2303463"/>
                        <a:ext cx="1112837" cy="9001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7D7D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2" name="Object 8"/>
          <p:cNvGraphicFramePr>
            <a:graphicFrameLocks noChangeAspect="1"/>
          </p:cNvGraphicFramePr>
          <p:nvPr/>
        </p:nvGraphicFramePr>
        <p:xfrm>
          <a:off x="4481513" y="3694113"/>
          <a:ext cx="346551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公式" r:id="rId5" imgW="1574800" imgH="508000" progId="Equation.3">
                  <p:embed/>
                </p:oleObj>
              </mc:Choice>
              <mc:Fallback>
                <p:oleObj name="公式" r:id="rId5" imgW="1574800" imgH="508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3694113"/>
                        <a:ext cx="3465512" cy="1112837"/>
                      </a:xfrm>
                      <a:prstGeom prst="rect">
                        <a:avLst/>
                      </a:prstGeom>
                      <a:solidFill>
                        <a:srgbClr val="FFFFE5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8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93194" name="Object 10"/>
          <p:cNvGraphicFramePr>
            <a:graphicFrameLocks noChangeAspect="1"/>
          </p:cNvGraphicFramePr>
          <p:nvPr/>
        </p:nvGraphicFramePr>
        <p:xfrm>
          <a:off x="5111750" y="5137150"/>
          <a:ext cx="22955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公式" r:id="rId7" imgW="698197" imgH="393529" progId="Equation.3">
                  <p:embed/>
                </p:oleObj>
              </mc:Choice>
              <mc:Fallback>
                <p:oleObj name="公式" r:id="rId7" imgW="698197" imgH="3935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5137150"/>
                        <a:ext cx="2295525" cy="10477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7D7D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9F4C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8" name="Rectangle 14"/>
          <p:cNvSpPr>
            <a:spLocks noChangeArrowheads="1"/>
          </p:cNvSpPr>
          <p:nvPr/>
        </p:nvSpPr>
        <p:spPr bwMode="auto">
          <a:xfrm>
            <a:off x="836613" y="4959350"/>
            <a:ext cx="421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当 </a:t>
            </a:r>
            <a:r>
              <a:rPr lang="en-US" altLang="zh-CN" sz="2400" i="1">
                <a:solidFill>
                  <a:schemeClr val="hlink"/>
                </a:solidFill>
                <a:ea typeface="华文中宋" pitchFamily="2" charset="-122"/>
              </a:rPr>
              <a:t>r</a:t>
            </a:r>
            <a:r>
              <a:rPr lang="en-US" altLang="zh-CN" sz="2400">
                <a:solidFill>
                  <a:schemeClr val="hlink"/>
                </a:solidFill>
                <a:ea typeface="华文中宋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ea typeface="华文中宋" pitchFamily="2" charset="-122"/>
                <a:sym typeface="Symbol" pitchFamily="18" charset="2"/>
              </a:rPr>
              <a:t> 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  <a:sym typeface="Symbol" pitchFamily="18" charset="2"/>
              </a:rPr>
              <a:t> 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时，上式的下界为：</a:t>
            </a:r>
          </a:p>
        </p:txBody>
      </p:sp>
      <p:sp>
        <p:nvSpPr>
          <p:cNvPr id="93204" name="Freeform 20"/>
          <p:cNvSpPr>
            <a:spLocks/>
          </p:cNvSpPr>
          <p:nvPr/>
        </p:nvSpPr>
        <p:spPr bwMode="auto">
          <a:xfrm flipH="1">
            <a:off x="3627438" y="2347913"/>
            <a:ext cx="998537" cy="811212"/>
          </a:xfrm>
          <a:custGeom>
            <a:avLst/>
            <a:gdLst>
              <a:gd name="T0" fmla="*/ 2147483647 w 46"/>
              <a:gd name="T1" fmla="*/ 0 h 43"/>
              <a:gd name="T2" fmla="*/ 2147483647 w 46"/>
              <a:gd name="T3" fmla="*/ 2147483647 h 43"/>
              <a:gd name="T4" fmla="*/ 2147483647 w 46"/>
              <a:gd name="T5" fmla="*/ 2147483647 h 43"/>
              <a:gd name="T6" fmla="*/ 2147483647 w 46"/>
              <a:gd name="T7" fmla="*/ 2147483647 h 43"/>
              <a:gd name="T8" fmla="*/ 2147483647 w 46"/>
              <a:gd name="T9" fmla="*/ 2147483647 h 43"/>
              <a:gd name="T10" fmla="*/ 2147483647 w 46"/>
              <a:gd name="T11" fmla="*/ 2147483647 h 43"/>
              <a:gd name="T12" fmla="*/ 0 w 46"/>
              <a:gd name="T13" fmla="*/ 2147483647 h 43"/>
              <a:gd name="T14" fmla="*/ 2147483647 w 46"/>
              <a:gd name="T15" fmla="*/ 0 h 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6"/>
              <a:gd name="T25" fmla="*/ 0 h 43"/>
              <a:gd name="T26" fmla="*/ 46 w 46"/>
              <a:gd name="T27" fmla="*/ 43 h 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6" h="43">
                <a:moveTo>
                  <a:pt x="4" y="0"/>
                </a:moveTo>
                <a:cubicBezTo>
                  <a:pt x="4" y="0"/>
                  <a:pt x="24" y="13"/>
                  <a:pt x="35" y="15"/>
                </a:cubicBezTo>
                <a:lnTo>
                  <a:pt x="30" y="6"/>
                </a:lnTo>
                <a:lnTo>
                  <a:pt x="46" y="22"/>
                </a:lnTo>
                <a:lnTo>
                  <a:pt x="27" y="40"/>
                </a:lnTo>
                <a:lnTo>
                  <a:pt x="34" y="30"/>
                </a:lnTo>
                <a:cubicBezTo>
                  <a:pt x="34" y="30"/>
                  <a:pt x="6" y="33"/>
                  <a:pt x="0" y="43"/>
                </a:cubicBezTo>
                <a:lnTo>
                  <a:pt x="4" y="0"/>
                </a:lnTo>
              </a:path>
            </a:pathLst>
          </a:custGeom>
          <a:gradFill rotWithShape="0">
            <a:gsLst>
              <a:gs pos="0">
                <a:srgbClr val="979797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4641850" y="2251075"/>
          <a:ext cx="31305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Equation" r:id="rId9" imgW="1460500" imgH="508000" progId="Equation.DSMT4">
                  <p:embed/>
                </p:oleObj>
              </mc:Choice>
              <mc:Fallback>
                <p:oleObj name="Equation" r:id="rId9" imgW="1460500" imgH="508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2251075"/>
                        <a:ext cx="3130550" cy="10890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8" grpId="0"/>
      <p:bldP spid="9320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DEA365-46A7-42D5-BFFA-B81458411C8C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43017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1682750" y="65088"/>
            <a:ext cx="4845050" cy="9191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——2ASK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系统抗噪声性能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ph sz="quarter" idx="4294967295"/>
          </p:nvPr>
        </p:nvGraphicFramePr>
        <p:xfrm>
          <a:off x="2660650" y="2540000"/>
          <a:ext cx="193516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Equation" r:id="rId3" imgW="710891" imgH="406224" progId="Equation.DSMT4">
                  <p:embed/>
                </p:oleObj>
              </mc:Choice>
              <mc:Fallback>
                <p:oleObj name="Equation" r:id="rId3" imgW="710891" imgH="4062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2540000"/>
                        <a:ext cx="1935163" cy="10033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7"/>
          <p:cNvGraphicFramePr>
            <a:graphicFrameLocks noChangeAspect="1"/>
          </p:cNvGraphicFramePr>
          <p:nvPr/>
        </p:nvGraphicFramePr>
        <p:xfrm>
          <a:off x="2654300" y="1295400"/>
          <a:ext cx="507365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name="Equation" r:id="rId5" imgW="2184400" imgH="508000" progId="Equation.DSMT4">
                  <p:embed/>
                </p:oleObj>
              </mc:Choice>
              <mc:Fallback>
                <p:oleObj name="Equation" r:id="rId5" imgW="2184400" imgH="508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1295400"/>
                        <a:ext cx="5073650" cy="101441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8"/>
          <p:cNvGraphicFramePr>
            <a:graphicFrameLocks noChangeAspect="1"/>
          </p:cNvGraphicFramePr>
          <p:nvPr/>
        </p:nvGraphicFramePr>
        <p:xfrm>
          <a:off x="6350000" y="2495550"/>
          <a:ext cx="13493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0" name="Equation" r:id="rId7" imgW="545863" imgH="457002" progId="Equation.DSMT4">
                  <p:embed/>
                </p:oleObj>
              </mc:Choice>
              <mc:Fallback>
                <p:oleObj name="Equation" r:id="rId7" imgW="545863" imgH="45700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2495550"/>
                        <a:ext cx="1349375" cy="11239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20"/>
          <p:cNvGraphicFramePr>
            <a:graphicFrameLocks noChangeAspect="1"/>
          </p:cNvGraphicFramePr>
          <p:nvPr/>
        </p:nvGraphicFramePr>
        <p:xfrm>
          <a:off x="6350000" y="3740150"/>
          <a:ext cx="136683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1" name="Equation" r:id="rId9" imgW="609336" imgH="241195" progId="Equation.DSMT4">
                  <p:embed/>
                </p:oleObj>
              </mc:Choice>
              <mc:Fallback>
                <p:oleObj name="Equation" r:id="rId9" imgW="609336" imgH="241195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3740150"/>
                        <a:ext cx="1366838" cy="534988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椭圆 13"/>
          <p:cNvSpPr/>
          <p:nvPr/>
        </p:nvSpPr>
        <p:spPr bwMode="auto">
          <a:xfrm>
            <a:off x="615950" y="361950"/>
            <a:ext cx="1289050" cy="66675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800080"/>
                </a:solidFill>
                <a:latin typeface="黑体" pitchFamily="2" charset="-122"/>
                <a:ea typeface="黑体" pitchFamily="2" charset="-122"/>
              </a:rPr>
              <a:t>归纳</a:t>
            </a:r>
          </a:p>
        </p:txBody>
      </p:sp>
      <p:sp>
        <p:nvSpPr>
          <p:cNvPr id="15" name="矩形 14"/>
          <p:cNvSpPr/>
          <p:nvPr/>
        </p:nvSpPr>
        <p:spPr>
          <a:xfrm>
            <a:off x="793750" y="1473200"/>
            <a:ext cx="1822450" cy="5667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lang="zh-CN" altLang="en-US" sz="2800" b="1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相干</a:t>
            </a:r>
            <a:r>
              <a:rPr lang="zh-CN" altLang="en-US" sz="2800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解调：     </a:t>
            </a:r>
          </a:p>
        </p:txBody>
      </p:sp>
      <p:sp>
        <p:nvSpPr>
          <p:cNvPr id="16" name="矩形 15"/>
          <p:cNvSpPr/>
          <p:nvPr/>
        </p:nvSpPr>
        <p:spPr>
          <a:xfrm>
            <a:off x="793750" y="2743200"/>
            <a:ext cx="1982788" cy="566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55000"/>
              <a:defRPr/>
            </a:pPr>
            <a:r>
              <a:rPr lang="zh-CN" altLang="en-US" sz="2800" b="1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包络</a:t>
            </a:r>
            <a:r>
              <a:rPr lang="zh-CN" altLang="en-US" sz="2800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检波：</a:t>
            </a:r>
          </a:p>
        </p:txBody>
      </p:sp>
      <p:sp>
        <p:nvSpPr>
          <p:cNvPr id="17" name="矩形 16"/>
          <p:cNvSpPr/>
          <p:nvPr/>
        </p:nvSpPr>
        <p:spPr>
          <a:xfrm>
            <a:off x="1327150" y="4105275"/>
            <a:ext cx="15113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条件：</a:t>
            </a:r>
            <a:r>
              <a:rPr lang="zh-CN" altLang="en-US" sz="2800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 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53260" name="Object 14"/>
          <p:cNvGraphicFramePr>
            <a:graphicFrameLocks noChangeAspect="1"/>
          </p:cNvGraphicFramePr>
          <p:nvPr/>
        </p:nvGraphicFramePr>
        <p:xfrm>
          <a:off x="2546350" y="3924300"/>
          <a:ext cx="32178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2" name="Equation" r:id="rId11" imgW="1435100" imgH="393700" progId="Equation.DSMT4">
                  <p:embed/>
                </p:oleObj>
              </mc:Choice>
              <mc:Fallback>
                <p:oleObj name="Equation" r:id="rId11" imgW="1435100" imgH="393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3924300"/>
                        <a:ext cx="3217863" cy="873125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282700" y="5251450"/>
            <a:ext cx="15113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比较</a:t>
            </a:r>
            <a:r>
              <a:rPr lang="zh-CN" altLang="en-US" sz="2800" kern="0" dirty="0"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2800" kern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 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92388" y="5003800"/>
            <a:ext cx="5022850" cy="1192213"/>
          </a:xfrm>
          <a:solidFill>
            <a:schemeClr val="bg2">
              <a:lumMod val="10000"/>
              <a:lumOff val="9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zh-CN" altLang="en-US" sz="2400" b="0" dirty="0">
                <a:latin typeface="Arial" pitchFamily="34" charset="0"/>
                <a:ea typeface="黑体" pitchFamily="2" charset="-122"/>
                <a:cs typeface="Arial" pitchFamily="34" charset="0"/>
              </a:rPr>
              <a:t>当 </a:t>
            </a:r>
            <a:r>
              <a:rPr lang="en-US" altLang="zh-CN" sz="2400" i="1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r</a:t>
            </a:r>
            <a:r>
              <a:rPr lang="en-US" altLang="zh-CN" sz="2400" b="0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 </a:t>
            </a:r>
            <a:r>
              <a:rPr lang="zh-CN" altLang="en-US" sz="2400" b="0" dirty="0">
                <a:solidFill>
                  <a:srgbClr val="FF0000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相同</a:t>
            </a:r>
            <a:r>
              <a:rPr lang="zh-CN" altLang="en-US" sz="2400" b="0" dirty="0">
                <a:latin typeface="Arial" pitchFamily="34" charset="0"/>
                <a:ea typeface="黑体" pitchFamily="2" charset="-122"/>
                <a:cs typeface="Arial" pitchFamily="34" charset="0"/>
              </a:rPr>
              <a:t>时，</a:t>
            </a:r>
            <a:r>
              <a:rPr lang="en-US" altLang="zh-CN" sz="2400" b="0" dirty="0" err="1">
                <a:latin typeface="Arial" pitchFamily="34" charset="0"/>
                <a:ea typeface="黑体" pitchFamily="2" charset="-122"/>
                <a:cs typeface="Arial" pitchFamily="34" charset="0"/>
              </a:rPr>
              <a:t>P</a:t>
            </a:r>
            <a:r>
              <a:rPr lang="en-US" altLang="zh-CN" sz="2400" b="0" baseline="-25000" dirty="0" err="1">
                <a:latin typeface="Arial" pitchFamily="34" charset="0"/>
                <a:ea typeface="黑体" pitchFamily="2" charset="-122"/>
                <a:cs typeface="Arial" pitchFamily="34" charset="0"/>
              </a:rPr>
              <a:t>e</a:t>
            </a:r>
            <a:r>
              <a:rPr lang="zh-CN" altLang="en-US" sz="2400" b="0" baseline="-25000" dirty="0">
                <a:latin typeface="Arial" pitchFamily="34" charset="0"/>
                <a:ea typeface="黑体" pitchFamily="2" charset="-122"/>
                <a:cs typeface="Arial" pitchFamily="34" charset="0"/>
              </a:rPr>
              <a:t>相干  </a:t>
            </a:r>
            <a:r>
              <a:rPr lang="en-US" altLang="zh-CN" sz="2800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&lt; </a:t>
            </a:r>
            <a:r>
              <a:rPr lang="en-US" altLang="zh-CN" sz="2400" b="0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sz="2400" b="0" dirty="0" err="1">
                <a:latin typeface="Arial" pitchFamily="34" charset="0"/>
                <a:ea typeface="黑体" pitchFamily="2" charset="-122"/>
                <a:cs typeface="Arial" pitchFamily="34" charset="0"/>
              </a:rPr>
              <a:t>P</a:t>
            </a:r>
            <a:r>
              <a:rPr lang="en-US" altLang="zh-CN" sz="2400" b="0" baseline="-25000" dirty="0" err="1">
                <a:latin typeface="Arial" pitchFamily="34" charset="0"/>
                <a:ea typeface="黑体" pitchFamily="2" charset="-122"/>
                <a:cs typeface="Arial" pitchFamily="34" charset="0"/>
              </a:rPr>
              <a:t>e</a:t>
            </a:r>
            <a:r>
              <a:rPr lang="zh-CN" altLang="en-US" sz="2400" b="0" baseline="-25000" dirty="0">
                <a:latin typeface="Arial" pitchFamily="34" charset="0"/>
                <a:ea typeface="黑体" pitchFamily="2" charset="-122"/>
                <a:cs typeface="Arial" pitchFamily="34" charset="0"/>
              </a:rPr>
              <a:t>包检</a:t>
            </a:r>
            <a:r>
              <a:rPr lang="zh-CN" altLang="en-US" sz="2400" b="0" dirty="0">
                <a:latin typeface="Arial" pitchFamily="34" charset="0"/>
                <a:ea typeface="黑体" pitchFamily="2" charset="-122"/>
                <a:cs typeface="Arial" pitchFamily="34" charset="0"/>
              </a:rPr>
              <a:t>；</a:t>
            </a:r>
            <a:endParaRPr lang="zh-CN" altLang="en-US" sz="2400" b="0" baseline="-25000" dirty="0">
              <a:latin typeface="Arial" pitchFamily="34" charset="0"/>
              <a:ea typeface="黑体" pitchFamily="2" charset="-122"/>
              <a:cs typeface="Arial" pitchFamily="34" charset="0"/>
            </a:endParaRPr>
          </a:p>
          <a:p>
            <a:pPr eaLnBrk="1" hangingPunct="1">
              <a:lnSpc>
                <a:spcPts val="3900"/>
              </a:lnSpc>
              <a:buFont typeface="Wingdings" pitchFamily="2" charset="2"/>
              <a:buChar char="Ø"/>
              <a:defRPr/>
            </a:pPr>
            <a:r>
              <a:rPr lang="zh-CN" altLang="en-US" sz="2400" b="0" dirty="0">
                <a:latin typeface="Arial" pitchFamily="34" charset="0"/>
                <a:ea typeface="黑体" pitchFamily="2" charset="-122"/>
                <a:cs typeface="Arial" pitchFamily="34" charset="0"/>
              </a:rPr>
              <a:t>当</a:t>
            </a:r>
            <a:r>
              <a:rPr lang="zh-CN" altLang="en-US" sz="2400" dirty="0">
                <a:latin typeface="Arial" pitchFamily="34" charset="0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sz="2400" i="1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r</a:t>
            </a:r>
            <a:r>
              <a:rPr lang="en-US" altLang="zh-CN" sz="2400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sz="2400" b="0" dirty="0">
                <a:solidFill>
                  <a:schemeClr val="hlink"/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&gt;&gt;1</a:t>
            </a:r>
            <a:r>
              <a:rPr lang="zh-CN" altLang="en-US" sz="2400" b="0" dirty="0">
                <a:latin typeface="Arial" pitchFamily="34" charset="0"/>
                <a:ea typeface="黑体" pitchFamily="2" charset="-122"/>
                <a:cs typeface="Arial" pitchFamily="34" charset="0"/>
              </a:rPr>
              <a:t>时，两者性能相差不大。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2FF2041-9AA4-4492-88F6-8FE7B3A6C021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61988" y="1387475"/>
            <a:ext cx="3421062" cy="1019175"/>
          </a:xfrm>
        </p:spPr>
        <p:txBody>
          <a:bodyPr/>
          <a:lstStyle/>
          <a:p>
            <a:pPr algn="l" eaLnBrk="1" hangingPunct="1"/>
            <a:r>
              <a:rPr lang="en-US" altLang="en-US" sz="4000" b="1" u="sng" smtClean="0">
                <a:solidFill>
                  <a:srgbClr val="800080"/>
                </a:solidFill>
              </a:rPr>
              <a:t>§</a:t>
            </a:r>
            <a:r>
              <a:rPr lang="en-US" altLang="zh-CN" sz="4000" b="1" u="sng" smtClean="0">
                <a:solidFill>
                  <a:srgbClr val="800080"/>
                </a:solidFill>
              </a:rPr>
              <a:t>7.1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29210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二进制数字调制原理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0C01C4-7188-46F6-95D1-204BA2894772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0" y="895350"/>
            <a:ext cx="704850" cy="311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27100" y="2800350"/>
            <a:ext cx="5337175" cy="31496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接收端带通滤波器带宽为：</a:t>
            </a:r>
          </a:p>
          <a:p>
            <a:pPr lvl="3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	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   带通滤波器输出噪声平均功率为：</a:t>
            </a:r>
          </a:p>
          <a:p>
            <a:pPr lvl="3" eaLnBrk="1" hangingPunct="1">
              <a:lnSpc>
                <a:spcPct val="140000"/>
              </a:lnSpc>
              <a:buFont typeface="Wingdings" pitchFamily="2" charset="2"/>
              <a:buNone/>
            </a:pPr>
            <a:endParaRPr lang="zh-CN" altLang="en-US" sz="2400" smtClean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	信噪比为：</a:t>
            </a:r>
          </a:p>
          <a:p>
            <a:pPr eaLnBrk="1" hangingPunct="1"/>
            <a:endParaRPr lang="en-US" altLang="zh-CN" sz="2400" b="0" smtClean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696913" y="622300"/>
            <a:ext cx="7920037" cy="1873250"/>
          </a:xfrm>
          <a:prstGeom prst="rect">
            <a:avLst/>
          </a:prstGeom>
          <a:solidFill>
            <a:schemeClr val="bg1"/>
          </a:solidFill>
          <a:ln w="28575" cap="rnd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  【</a:t>
            </a:r>
            <a:r>
              <a:rPr lang="en-US" altLang="zh-CN" sz="2400" b="0">
                <a:solidFill>
                  <a:srgbClr val="0000CC"/>
                </a:solidFill>
                <a:latin typeface="Arial" charset="0"/>
                <a:ea typeface="幼圆" pitchFamily="49" charset="-122"/>
              </a:rPr>
              <a:t>7-1</a:t>
            </a:r>
            <a:r>
              <a:rPr lang="en-US" altLang="zh-CN" sz="2400" b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】</a:t>
            </a:r>
            <a:r>
              <a:rPr lang="en-US" altLang="zh-CN" sz="2400" b="0">
                <a:solidFill>
                  <a:schemeClr val="hlink"/>
                </a:solidFill>
                <a:latin typeface="Arial" charset="0"/>
                <a:ea typeface="幼圆" pitchFamily="49" charset="-122"/>
              </a:rPr>
              <a:t> 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2ASK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系统，</a:t>
            </a:r>
            <a:r>
              <a:rPr lang="en-US" altLang="zh-CN" sz="2400" b="0" i="1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R</a:t>
            </a:r>
            <a:r>
              <a:rPr lang="en-US" altLang="zh-CN" sz="2400" i="1" baseline="-25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B</a:t>
            </a:r>
            <a:r>
              <a:rPr lang="en-US" altLang="zh-CN" sz="2400" baseline="-25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= 4.8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  <a:sym typeface="Symbol" pitchFamily="18" charset="2"/>
              </a:rPr>
              <a:t>10</a:t>
            </a:r>
            <a:r>
              <a:rPr lang="en-US" altLang="zh-CN" sz="2400" baseline="30000">
                <a:solidFill>
                  <a:srgbClr val="3E1F00"/>
                </a:solidFill>
                <a:latin typeface="Arial" charset="0"/>
                <a:ea typeface="华文中宋" pitchFamily="2" charset="-122"/>
                <a:sym typeface="Symbol" pitchFamily="18" charset="2"/>
              </a:rPr>
              <a:t>6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  <a:sym typeface="Symbol" pitchFamily="18" charset="2"/>
              </a:rPr>
              <a:t> 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波特，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1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、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0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等概，接收机输入信号幅度 </a:t>
            </a:r>
            <a:r>
              <a:rPr lang="en-US" altLang="zh-CN" sz="2400" i="1">
                <a:solidFill>
                  <a:srgbClr val="3E1F00"/>
                </a:solidFill>
                <a:ea typeface="华文中宋" pitchFamily="2" charset="-122"/>
              </a:rPr>
              <a:t>a 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=1 mV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，信道加性高斯白噪声的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单边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PSD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为</a:t>
            </a:r>
            <a:r>
              <a:rPr lang="en-US" altLang="zh-CN" sz="2400" i="1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n</a:t>
            </a:r>
            <a:r>
              <a:rPr lang="en-US" altLang="zh-CN" sz="2400" baseline="-25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0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 = 2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  <a:sym typeface="Symbol" pitchFamily="18" charset="2"/>
              </a:rPr>
              <a:t></a:t>
            </a:r>
            <a:r>
              <a:rPr lang="en-US" altLang="zh-CN" sz="24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10</a:t>
            </a:r>
            <a:r>
              <a:rPr lang="en-US" altLang="zh-CN" sz="2400" baseline="30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-15</a:t>
            </a:r>
            <a:r>
              <a:rPr lang="en-US" altLang="zh-CN" sz="2400" b="0" baseline="30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W/Hz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。试求：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   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(1) 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相干解调时系统的</a:t>
            </a:r>
            <a:r>
              <a:rPr lang="en-US" altLang="zh-CN" sz="2400" i="1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P</a:t>
            </a:r>
            <a:r>
              <a:rPr lang="en-US" altLang="zh-CN" sz="2400" baseline="-25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e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； 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(2) 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包络检波时系统的</a:t>
            </a:r>
            <a:r>
              <a:rPr lang="en-US" altLang="zh-CN" sz="2400" i="1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P</a:t>
            </a:r>
            <a:r>
              <a:rPr lang="en-US" altLang="zh-CN" sz="2400" baseline="-2500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e</a:t>
            </a:r>
            <a:r>
              <a:rPr lang="en-US" altLang="zh-CN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>
                <a:solidFill>
                  <a:srgbClr val="3E1F00"/>
                </a:solidFill>
                <a:latin typeface="Arial" charset="0"/>
                <a:ea typeface="华文中宋" pitchFamily="2" charset="-122"/>
              </a:rPr>
              <a:t>。</a:t>
            </a:r>
            <a:endParaRPr lang="en-US" altLang="zh-CN" sz="2400" b="0">
              <a:solidFill>
                <a:srgbClr val="3E1F00"/>
              </a:solidFill>
              <a:latin typeface="Arial" charset="0"/>
              <a:ea typeface="华文中宋" pitchFamily="2" charset="-122"/>
            </a:endParaRPr>
          </a:p>
        </p:txBody>
      </p:sp>
      <p:sp>
        <p:nvSpPr>
          <p:cNvPr id="44040" name="Oval 12"/>
          <p:cNvSpPr>
            <a:spLocks noChangeArrowheads="1"/>
          </p:cNvSpPr>
          <p:nvPr/>
        </p:nvSpPr>
        <p:spPr bwMode="auto">
          <a:xfrm>
            <a:off x="306388" y="2798763"/>
            <a:ext cx="842962" cy="496887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解</a:t>
            </a:r>
          </a:p>
        </p:txBody>
      </p:sp>
      <p:graphicFrame>
        <p:nvGraphicFramePr>
          <p:cNvPr id="474125" name="Object 13"/>
          <p:cNvGraphicFramePr>
            <a:graphicFrameLocks noChangeAspect="1"/>
          </p:cNvGraphicFramePr>
          <p:nvPr/>
        </p:nvGraphicFramePr>
        <p:xfrm>
          <a:off x="3016250" y="3389313"/>
          <a:ext cx="31813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公式" r:id="rId3" imgW="1485900" imgH="228600" progId="Equation.3">
                  <p:embed/>
                </p:oleObj>
              </mc:Choice>
              <mc:Fallback>
                <p:oleObj name="公式" r:id="rId3" imgW="14859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3389313"/>
                        <a:ext cx="3181350" cy="488950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26" name="Object 14"/>
          <p:cNvGraphicFramePr>
            <a:graphicFrameLocks noChangeAspect="1"/>
          </p:cNvGraphicFramePr>
          <p:nvPr/>
        </p:nvGraphicFramePr>
        <p:xfrm>
          <a:off x="2927350" y="4538663"/>
          <a:ext cx="36449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公式" r:id="rId5" imgW="1625600" imgH="241300" progId="Equation.3">
                  <p:embed/>
                </p:oleObj>
              </mc:Choice>
              <mc:Fallback>
                <p:oleObj name="公式" r:id="rId5" imgW="1625600" imgH="241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4538663"/>
                        <a:ext cx="3644900" cy="534987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27" name="Object 15"/>
          <p:cNvGraphicFramePr>
            <a:graphicFrameLocks noChangeAspect="1"/>
          </p:cNvGraphicFramePr>
          <p:nvPr/>
        </p:nvGraphicFramePr>
        <p:xfrm>
          <a:off x="2927350" y="5229225"/>
          <a:ext cx="48609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Equation" r:id="rId7" imgW="2120900" imgH="457200" progId="Equation.DSMT4">
                  <p:embed/>
                </p:oleObj>
              </mc:Choice>
              <mc:Fallback>
                <p:oleObj name="Equation" r:id="rId7" imgW="2120900" imgH="457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5229225"/>
                        <a:ext cx="4860925" cy="1044575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66713" y="211138"/>
            <a:ext cx="649287" cy="692150"/>
            <a:chOff x="1655" y="845"/>
            <a:chExt cx="454" cy="453"/>
          </a:xfrm>
        </p:grpSpPr>
        <p:grpSp>
          <p:nvGrpSpPr>
            <p:cNvPr id="54283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54285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54286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54287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54288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54289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</p:grpSp>
        <p:sp>
          <p:nvSpPr>
            <p:cNvPr id="54284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47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47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47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EDEE7A6-0926-420E-9F6C-FF5A00C8625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46125" y="1073150"/>
            <a:ext cx="8012113" cy="2338388"/>
          </a:xfrm>
        </p:spPr>
        <p:txBody>
          <a:bodyPr/>
          <a:lstStyle/>
          <a:p>
            <a:pPr marL="609600" indent="-609600" eaLnBrk="1" hangingPunct="1">
              <a:lnSpc>
                <a:spcPts val="3400"/>
              </a:lnSpc>
              <a:buFont typeface="Wingdings" pitchFamily="2" charset="2"/>
              <a:buNone/>
            </a:pPr>
            <a:r>
              <a:rPr lang="en-US" altLang="zh-CN" sz="2400" b="0" smtClean="0">
                <a:ea typeface="华文中宋" pitchFamily="2" charset="-122"/>
              </a:rPr>
              <a:t>(1) </a:t>
            </a:r>
            <a:r>
              <a:rPr lang="zh-CN" altLang="en-US" sz="2400" smtClean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同步检测</a:t>
            </a: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法解调时系统的误码率为</a:t>
            </a:r>
          </a:p>
          <a:p>
            <a:pPr marL="1790700" lvl="3" indent="-419100" eaLnBrk="1" hangingPunct="1">
              <a:lnSpc>
                <a:spcPts val="3400"/>
              </a:lnSpc>
              <a:buClr>
                <a:schemeClr val="folHlink"/>
              </a:buClr>
              <a:buSzPct val="60000"/>
              <a:buFont typeface="Wingdings" pitchFamily="2" charset="2"/>
              <a:buChar char="r"/>
            </a:pPr>
            <a:endParaRPr lang="zh-CN" altLang="en-US" sz="2400" smtClean="0">
              <a:latin typeface="华文中宋" pitchFamily="2" charset="-122"/>
              <a:ea typeface="华文中宋" pitchFamily="2" charset="-122"/>
            </a:endParaRPr>
          </a:p>
          <a:p>
            <a:pPr marL="1790700" lvl="3" indent="-419100" eaLnBrk="1" hangingPunct="1">
              <a:lnSpc>
                <a:spcPts val="34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2400" smtClean="0">
              <a:latin typeface="华文中宋" pitchFamily="2" charset="-122"/>
              <a:ea typeface="华文中宋" pitchFamily="2" charset="-122"/>
            </a:endParaRPr>
          </a:p>
          <a:p>
            <a:pPr marL="1790700" lvl="3" indent="-419100" eaLnBrk="1" hangingPunct="1">
              <a:lnSpc>
                <a:spcPts val="34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	</a:t>
            </a:r>
          </a:p>
          <a:p>
            <a:pPr marL="609600" indent="-609600" eaLnBrk="1" hangingPunct="1">
              <a:lnSpc>
                <a:spcPts val="3400"/>
              </a:lnSpc>
              <a:buFont typeface="Wingdings" pitchFamily="2" charset="2"/>
              <a:buNone/>
            </a:pPr>
            <a:r>
              <a:rPr lang="en-US" altLang="zh-CN" sz="2400" b="0" smtClean="0">
                <a:ea typeface="华文中宋" pitchFamily="2" charset="-122"/>
              </a:rPr>
              <a:t>(2) </a:t>
            </a:r>
            <a:r>
              <a:rPr lang="zh-CN" altLang="en-US" sz="2400" smtClean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包络检波</a:t>
            </a: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法解调时系统的误码率为</a:t>
            </a:r>
          </a:p>
          <a:p>
            <a:pPr marL="1790700" lvl="3" indent="-419100" eaLnBrk="1" hangingPunct="1">
              <a:lnSpc>
                <a:spcPts val="3400"/>
              </a:lnSpc>
              <a:buClr>
                <a:schemeClr val="folHlink"/>
              </a:buClr>
              <a:buSzPct val="60000"/>
              <a:buFont typeface="Wingdings" pitchFamily="2" charset="2"/>
              <a:buChar char="r"/>
            </a:pPr>
            <a:endParaRPr lang="zh-CN" altLang="en-US" sz="2400" smtClean="0">
              <a:latin typeface="华文中宋" pitchFamily="2" charset="-122"/>
              <a:ea typeface="华文中宋" pitchFamily="2" charset="-122"/>
            </a:endParaRPr>
          </a:p>
          <a:p>
            <a:pPr marL="1790700" lvl="3" indent="-419100" eaLnBrk="1" hangingPunct="1">
              <a:lnSpc>
                <a:spcPts val="3400"/>
              </a:lnSpc>
              <a:buClr>
                <a:schemeClr val="folHlink"/>
              </a:buClr>
              <a:buSzPct val="60000"/>
              <a:buFont typeface="Wingdings" pitchFamily="2" charset="2"/>
              <a:buChar char="r"/>
            </a:pPr>
            <a:endParaRPr lang="zh-CN" altLang="en-US" sz="2400" smtClean="0">
              <a:latin typeface="华文中宋" pitchFamily="2" charset="-122"/>
              <a:ea typeface="华文中宋" pitchFamily="2" charset="-122"/>
            </a:endParaRPr>
          </a:p>
          <a:p>
            <a:pPr marL="1790700" lvl="3" indent="-419100" eaLnBrk="1" hangingPunct="1">
              <a:lnSpc>
                <a:spcPts val="34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smtClean="0">
                <a:latin typeface="华文中宋" pitchFamily="2" charset="-122"/>
                <a:ea typeface="华文中宋" pitchFamily="2" charset="-122"/>
              </a:rPr>
              <a:t>	</a:t>
            </a: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871663" y="1854200"/>
          <a:ext cx="61214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公式" r:id="rId3" imgW="3136900" imgH="457200" progId="Equation.3">
                  <p:embed/>
                </p:oleObj>
              </mc:Choice>
              <mc:Fallback>
                <p:oleObj name="公式" r:id="rId3" imgW="31369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1854200"/>
                        <a:ext cx="6121400" cy="900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2366963" y="3698875"/>
          <a:ext cx="44545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公式" r:id="rId5" imgW="1993900" imgH="393700" progId="Equation.3">
                  <p:embed/>
                </p:oleObj>
              </mc:Choice>
              <mc:Fallback>
                <p:oleObj name="公式" r:id="rId5" imgW="19939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3698875"/>
                        <a:ext cx="4454525" cy="876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1333500" y="4968875"/>
            <a:ext cx="6750050" cy="1216025"/>
          </a:xfrm>
          <a:prstGeom prst="rect">
            <a:avLst/>
          </a:prstGeom>
          <a:noFill/>
          <a:ln w="38100" cmpd="dbl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当 </a:t>
            </a:r>
            <a:r>
              <a:rPr lang="en-US" altLang="zh-CN" sz="2800" b="1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b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相同时，</a:t>
            </a:r>
            <a:r>
              <a:rPr lang="en-US" altLang="zh-CN" sz="2800" b="1" i="1" dirty="0" err="1">
                <a:latin typeface="+mn-lt"/>
                <a:ea typeface="华文中宋" pitchFamily="2" charset="-122"/>
              </a:rPr>
              <a:t>P</a:t>
            </a:r>
            <a:r>
              <a:rPr lang="en-US" altLang="zh-CN" sz="2800" b="1" baseline="-25000" dirty="0" err="1">
                <a:latin typeface="+mn-lt"/>
                <a:ea typeface="华文中宋" pitchFamily="2" charset="-122"/>
              </a:rPr>
              <a:t>e</a:t>
            </a:r>
            <a:r>
              <a:rPr lang="zh-CN" altLang="en-US" sz="2800" b="1" baseline="-25000" dirty="0">
                <a:latin typeface="+mn-lt"/>
                <a:ea typeface="华文中宋" pitchFamily="2" charset="-122"/>
              </a:rPr>
              <a:t>相干</a:t>
            </a:r>
            <a:r>
              <a:rPr lang="en-US" altLang="zh-CN" sz="2800" b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 &lt;</a:t>
            </a:r>
            <a:r>
              <a:rPr lang="en-US" altLang="zh-CN" sz="2800" b="1" baseline="-250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  </a:t>
            </a:r>
            <a:r>
              <a:rPr lang="en-US" altLang="zh-CN" sz="2800" b="1" i="1" dirty="0" err="1">
                <a:latin typeface="+mn-lt"/>
                <a:ea typeface="华文中宋" pitchFamily="2" charset="-122"/>
              </a:rPr>
              <a:t>P</a:t>
            </a:r>
            <a:r>
              <a:rPr lang="en-US" altLang="zh-CN" sz="2800" b="1" baseline="-25000" dirty="0" err="1">
                <a:latin typeface="+mn-lt"/>
                <a:ea typeface="华文中宋" pitchFamily="2" charset="-122"/>
              </a:rPr>
              <a:t>e</a:t>
            </a:r>
            <a:r>
              <a:rPr lang="zh-CN" altLang="en-US" sz="2800" b="1" baseline="-25000" dirty="0">
                <a:latin typeface="+mn-lt"/>
                <a:ea typeface="华文中宋" pitchFamily="2" charset="-122"/>
              </a:rPr>
              <a:t>包检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 ，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当 </a:t>
            </a:r>
            <a:r>
              <a:rPr lang="en-US" altLang="zh-CN" sz="2800" b="1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r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&gt;&gt;1 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时，两者的性能相差不大。</a:t>
            </a:r>
            <a:endParaRPr lang="zh-CN" altLang="en-US" sz="2000" b="1" dirty="0">
              <a:latin typeface="+mn-lt"/>
              <a:ea typeface="楷体_GB2312" pitchFamily="49" charset="-122"/>
            </a:endParaRPr>
          </a:p>
        </p:txBody>
      </p:sp>
      <p:sp>
        <p:nvSpPr>
          <p:cNvPr id="95242" name="Oval 10"/>
          <p:cNvSpPr>
            <a:spLocks noChangeArrowheads="1"/>
          </p:cNvSpPr>
          <p:nvPr/>
        </p:nvSpPr>
        <p:spPr bwMode="auto">
          <a:xfrm>
            <a:off x="788988" y="4652963"/>
            <a:ext cx="1027112" cy="554037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69696"/>
            </a:solidFill>
            <a:round/>
            <a:headEnd/>
            <a:tailEnd/>
          </a:ln>
          <a:effectLst>
            <a:prstShdw prst="shdw17" dist="17961" dir="13500000">
              <a:srgbClr val="5A5A5A"/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评注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2000"/>
                                        <p:tgtEl>
                                          <p:spTgt spid="952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2000"/>
                                        <p:tgtEl>
                                          <p:spTgt spid="95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3000"/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build="allAtOnce" animBg="1"/>
      <p:bldP spid="952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7E3E85-6B56-4B89-819E-7445725DA79A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742950" y="1147763"/>
          <a:ext cx="778510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1" name="Visio" r:id="rId3" imgW="5057607" imgH="2123902" progId="Visio.Drawing.11">
                  <p:embed/>
                </p:oleObj>
              </mc:Choice>
              <mc:Fallback>
                <p:oleObj name="Visio" r:id="rId3" imgW="5057607" imgH="212390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51" t="10170" b="6441"/>
                      <a:stretch>
                        <a:fillRect/>
                      </a:stretch>
                    </p:blipFill>
                    <p:spPr bwMode="auto">
                      <a:xfrm>
                        <a:off x="742950" y="1147763"/>
                        <a:ext cx="7785100" cy="2778125"/>
                      </a:xfrm>
                      <a:prstGeom prst="rect">
                        <a:avLst/>
                      </a:prstGeom>
                      <a:solidFill>
                        <a:srgbClr val="D5D5FF">
                          <a:alpha val="70195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7"/>
          <p:cNvGraphicFramePr>
            <a:graphicFrameLocks noChangeAspect="1"/>
          </p:cNvGraphicFramePr>
          <p:nvPr/>
        </p:nvGraphicFramePr>
        <p:xfrm>
          <a:off x="385763" y="4165600"/>
          <a:ext cx="38258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2" name="Equation" r:id="rId5" imgW="2044700" imgH="482600" progId="Equation.DSMT4">
                  <p:embed/>
                </p:oleObj>
              </mc:Choice>
              <mc:Fallback>
                <p:oleObj name="Equation" r:id="rId5" imgW="2044700" imgH="48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4165600"/>
                        <a:ext cx="3825875" cy="9080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B2B2B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2" name="Object 16"/>
          <p:cNvGraphicFramePr>
            <a:graphicFrameLocks noChangeAspect="1"/>
          </p:cNvGraphicFramePr>
          <p:nvPr/>
        </p:nvGraphicFramePr>
        <p:xfrm>
          <a:off x="385763" y="5235575"/>
          <a:ext cx="50863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" name="Equation" r:id="rId7" imgW="2489200" imgH="482600" progId="Equation.DSMT4">
                  <p:embed/>
                </p:oleObj>
              </mc:Choice>
              <mc:Fallback>
                <p:oleObj name="Equation" r:id="rId7" imgW="2489200" imgH="482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5235575"/>
                        <a:ext cx="5086350" cy="9937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B2B2B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78" name="Oval 22"/>
          <p:cNvSpPr>
            <a:spLocks noChangeArrowheads="1"/>
          </p:cNvSpPr>
          <p:nvPr/>
        </p:nvSpPr>
        <p:spPr bwMode="auto">
          <a:xfrm>
            <a:off x="1504950" y="2619375"/>
            <a:ext cx="674688" cy="495300"/>
          </a:xfrm>
          <a:prstGeom prst="ellipse">
            <a:avLst/>
          </a:prstGeom>
          <a:noFill/>
          <a:ln w="38100" cmpd="dbl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96279" name="Oval 23"/>
          <p:cNvSpPr>
            <a:spLocks noChangeArrowheads="1"/>
          </p:cNvSpPr>
          <p:nvPr/>
        </p:nvSpPr>
        <p:spPr bwMode="auto">
          <a:xfrm>
            <a:off x="2900363" y="2079625"/>
            <a:ext cx="674687" cy="495300"/>
          </a:xfrm>
          <a:prstGeom prst="ellipse">
            <a:avLst/>
          </a:prstGeom>
          <a:noFill/>
          <a:ln w="38100" cmpd="dbl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96280" name="Object 24"/>
          <p:cNvGraphicFramePr>
            <a:graphicFrameLocks noChangeAspect="1"/>
          </p:cNvGraphicFramePr>
          <p:nvPr/>
        </p:nvGraphicFramePr>
        <p:xfrm>
          <a:off x="4481513" y="4156075"/>
          <a:ext cx="44005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Equation" r:id="rId9" imgW="2273300" imgH="482600" progId="Equation.DSMT4">
                  <p:embed/>
                </p:oleObj>
              </mc:Choice>
              <mc:Fallback>
                <p:oleObj name="Equation" r:id="rId9" imgW="2273300" imgH="482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4156075"/>
                        <a:ext cx="4400550" cy="9398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D581AB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81" name="Object 25"/>
          <p:cNvGraphicFramePr>
            <a:graphicFrameLocks noChangeAspect="1"/>
          </p:cNvGraphicFramePr>
          <p:nvPr/>
        </p:nvGraphicFramePr>
        <p:xfrm>
          <a:off x="5786438" y="5256213"/>
          <a:ext cx="2917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Equation" r:id="rId11" imgW="1524000" imgH="482600" progId="Equation.DSMT4">
                  <p:embed/>
                </p:oleObj>
              </mc:Choice>
              <mc:Fallback>
                <p:oleObj name="Equation" r:id="rId11" imgW="1524000" imgH="482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5256213"/>
                        <a:ext cx="2917825" cy="9302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EEC98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82" name="Line 26"/>
          <p:cNvSpPr>
            <a:spLocks noChangeShapeType="1"/>
          </p:cNvSpPr>
          <p:nvPr/>
        </p:nvSpPr>
        <p:spPr bwMode="auto">
          <a:xfrm>
            <a:off x="5551488" y="4605338"/>
            <a:ext cx="3240087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83" name="Line 27"/>
          <p:cNvSpPr>
            <a:spLocks noChangeShapeType="1"/>
          </p:cNvSpPr>
          <p:nvPr/>
        </p:nvSpPr>
        <p:spPr bwMode="auto">
          <a:xfrm>
            <a:off x="7902575" y="5691188"/>
            <a:ext cx="854075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84" name="Oval 28"/>
          <p:cNvSpPr>
            <a:spLocks noChangeArrowheads="1"/>
          </p:cNvSpPr>
          <p:nvPr/>
        </p:nvSpPr>
        <p:spPr bwMode="auto">
          <a:xfrm>
            <a:off x="3800475" y="3338513"/>
            <a:ext cx="674688" cy="495300"/>
          </a:xfrm>
          <a:prstGeom prst="ellipse">
            <a:avLst/>
          </a:prstGeom>
          <a:noFill/>
          <a:ln w="38100" cmpd="dbl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96285" name="Oval 29"/>
          <p:cNvSpPr>
            <a:spLocks noChangeArrowheads="1"/>
          </p:cNvSpPr>
          <p:nvPr/>
        </p:nvSpPr>
        <p:spPr bwMode="auto">
          <a:xfrm>
            <a:off x="3844925" y="1898650"/>
            <a:ext cx="674688" cy="495300"/>
          </a:xfrm>
          <a:prstGeom prst="ellipse">
            <a:avLst/>
          </a:prstGeom>
          <a:noFill/>
          <a:ln w="38100" cmpd="dbl">
            <a:solidFill>
              <a:srgbClr val="D581A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6350" y="406400"/>
            <a:ext cx="7112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.2.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   </a:t>
            </a:r>
            <a:r>
              <a:rPr lang="en-US" altLang="zh-CN" sz="32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2FSK 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系统的抗噪声性能</a:t>
            </a:r>
            <a:endParaRPr lang="en-US" altLang="zh-CN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41363" y="1082675"/>
            <a:ext cx="1874837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相干解调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9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96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1000"/>
                                        <p:tgtEl>
                                          <p:spTgt spid="9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96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2" dur="1000"/>
                                        <p:tgtEl>
                                          <p:spTgt spid="9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6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96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9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9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9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9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8" grpId="0" animBg="1"/>
      <p:bldP spid="96279" grpId="0" animBg="1"/>
      <p:bldP spid="96279" grpId="1" animBg="1"/>
      <p:bldP spid="96282" grpId="0" animBg="1"/>
      <p:bldP spid="96283" grpId="0" animBg="1"/>
      <p:bldP spid="96284" grpId="0" animBg="1"/>
      <p:bldP spid="96285" grpId="0" animBg="1"/>
      <p:bldP spid="9628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80C716E-86FD-4FE4-8A96-CC47704AAE70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57347" name="矩形 10"/>
          <p:cNvSpPr>
            <a:spLocks noChangeArrowheads="1"/>
          </p:cNvSpPr>
          <p:nvPr/>
        </p:nvSpPr>
        <p:spPr bwMode="auto">
          <a:xfrm>
            <a:off x="0" y="895350"/>
            <a:ext cx="9144000" cy="444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534533" name="Rectangle 5"/>
          <p:cNvSpPr>
            <a:spLocks noChangeArrowheads="1"/>
          </p:cNvSpPr>
          <p:nvPr/>
        </p:nvSpPr>
        <p:spPr bwMode="auto">
          <a:xfrm>
            <a:off x="1060450" y="5391150"/>
            <a:ext cx="4889500" cy="1016000"/>
          </a:xfrm>
          <a:prstGeom prst="rect">
            <a:avLst/>
          </a:prstGeom>
          <a:solidFill>
            <a:srgbClr val="FFFFE5"/>
          </a:solidFill>
          <a:ln>
            <a:noFill/>
          </a:ln>
          <a:effectLst>
            <a:prstShdw prst="shdw17" dist="17961" dir="2700000">
              <a:srgbClr val="999989"/>
            </a:prstShdw>
          </a:effectLst>
          <a:extLs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i="1">
                <a:ea typeface="华文中宋" pitchFamily="2" charset="-122"/>
              </a:rPr>
              <a:t>n</a:t>
            </a:r>
            <a:r>
              <a:rPr lang="en-US" altLang="zh-CN" sz="2400" b="0" baseline="-25000">
                <a:ea typeface="华文中宋" pitchFamily="2" charset="-122"/>
              </a:rPr>
              <a:t>1</a:t>
            </a:r>
            <a:r>
              <a:rPr lang="en-US" altLang="zh-CN" sz="2400" b="0">
                <a:ea typeface="华文中宋" pitchFamily="2" charset="-122"/>
              </a:rPr>
              <a:t>(</a:t>
            </a:r>
            <a:r>
              <a:rPr lang="en-US" altLang="zh-CN" sz="2400" b="0" i="1">
                <a:ea typeface="华文中宋" pitchFamily="2" charset="-122"/>
              </a:rPr>
              <a:t>t</a:t>
            </a:r>
            <a:r>
              <a:rPr lang="en-US" altLang="zh-CN" sz="2400" b="0">
                <a:ea typeface="华文中宋" pitchFamily="2" charset="-122"/>
              </a:rPr>
              <a:t>)</a:t>
            </a:r>
            <a:r>
              <a:rPr lang="zh-CN" altLang="en-US" sz="2400" b="0">
                <a:ea typeface="华文中宋" pitchFamily="2" charset="-122"/>
              </a:rPr>
              <a:t>和</a:t>
            </a:r>
            <a:r>
              <a:rPr lang="en-US" altLang="zh-CN" sz="2400" b="0" i="1">
                <a:ea typeface="华文中宋" pitchFamily="2" charset="-122"/>
              </a:rPr>
              <a:t>n</a:t>
            </a:r>
            <a:r>
              <a:rPr lang="en-US" altLang="zh-CN" sz="2400" b="0" baseline="-25000">
                <a:ea typeface="华文中宋" pitchFamily="2" charset="-122"/>
              </a:rPr>
              <a:t>2</a:t>
            </a:r>
            <a:r>
              <a:rPr lang="en-US" altLang="zh-CN" sz="2400" b="0">
                <a:ea typeface="华文中宋" pitchFamily="2" charset="-122"/>
              </a:rPr>
              <a:t>(</a:t>
            </a:r>
            <a:r>
              <a:rPr lang="en-US" altLang="zh-CN" sz="2400" b="0" i="1">
                <a:ea typeface="华文中宋" pitchFamily="2" charset="-122"/>
              </a:rPr>
              <a:t>t</a:t>
            </a:r>
            <a:r>
              <a:rPr lang="en-US" altLang="zh-CN" sz="2400" b="0">
                <a:ea typeface="华文中宋" pitchFamily="2" charset="-122"/>
              </a:rPr>
              <a:t>)</a:t>
            </a:r>
            <a:r>
              <a:rPr lang="zh-CN" altLang="en-US" sz="2400" b="0">
                <a:ea typeface="华文中宋" pitchFamily="2" charset="-122"/>
              </a:rPr>
              <a:t>是</a:t>
            </a:r>
            <a:r>
              <a:rPr lang="en-US" altLang="zh-CN" sz="2400" b="0" i="1">
                <a:ea typeface="华文中宋" pitchFamily="2" charset="-122"/>
              </a:rPr>
              <a:t>n</a:t>
            </a:r>
            <a:r>
              <a:rPr lang="en-US" altLang="zh-CN" sz="2400" b="0" i="1" baseline="-25000">
                <a:ea typeface="华文中宋" pitchFamily="2" charset="-122"/>
              </a:rPr>
              <a:t>i</a:t>
            </a:r>
            <a:r>
              <a:rPr lang="en-US" altLang="zh-CN" sz="2400" b="0">
                <a:ea typeface="华文中宋" pitchFamily="2" charset="-122"/>
              </a:rPr>
              <a:t>(</a:t>
            </a:r>
            <a:r>
              <a:rPr lang="en-US" altLang="zh-CN" sz="2400" b="0" i="1">
                <a:ea typeface="华文中宋" pitchFamily="2" charset="-122"/>
              </a:rPr>
              <a:t>t</a:t>
            </a:r>
            <a:r>
              <a:rPr lang="en-US" altLang="zh-CN" sz="2400" b="0">
                <a:ea typeface="华文中宋" pitchFamily="2" charset="-122"/>
              </a:rPr>
              <a:t>)</a:t>
            </a:r>
            <a:r>
              <a:rPr lang="zh-CN" altLang="en-US" sz="2400" b="0">
                <a:ea typeface="华文中宋" pitchFamily="2" charset="-122"/>
              </a:rPr>
              <a:t>经过上、下带通</a:t>
            </a: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滤波器的输出噪声</a:t>
            </a:r>
            <a:r>
              <a:rPr lang="en-US" altLang="zh-CN" sz="2400" b="0">
                <a:ea typeface="华文中宋" pitchFamily="2" charset="-122"/>
              </a:rPr>
              <a:t>—</a:t>
            </a: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窄带高斯噪声</a:t>
            </a:r>
            <a:endParaRPr lang="zh-CN" altLang="en-US" sz="2400" b="0">
              <a:ea typeface="华文中宋" pitchFamily="2" charset="-122"/>
            </a:endParaRPr>
          </a:p>
        </p:txBody>
      </p:sp>
      <p:graphicFrame>
        <p:nvGraphicFramePr>
          <p:cNvPr id="534534" name="Object 6"/>
          <p:cNvGraphicFramePr>
            <a:graphicFrameLocks noChangeAspect="1"/>
          </p:cNvGraphicFramePr>
          <p:nvPr/>
        </p:nvGraphicFramePr>
        <p:xfrm>
          <a:off x="1238250" y="4184650"/>
          <a:ext cx="44418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Equation" r:id="rId3" imgW="2133600" imgH="457200" progId="Equation.DSMT4">
                  <p:embed/>
                </p:oleObj>
              </mc:Choice>
              <mc:Fallback>
                <p:oleObj name="Equation" r:id="rId3" imgW="21336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4184650"/>
                        <a:ext cx="4441825" cy="98901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B2B2B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36" name="AutoShape 8"/>
          <p:cNvSpPr>
            <a:spLocks noChangeArrowheads="1"/>
          </p:cNvSpPr>
          <p:nvPr/>
        </p:nvSpPr>
        <p:spPr bwMode="auto">
          <a:xfrm>
            <a:off x="6192838" y="4149725"/>
            <a:ext cx="1981200" cy="1035050"/>
          </a:xfrm>
          <a:prstGeom prst="wedgeRoundRectCallout">
            <a:avLst>
              <a:gd name="adj1" fmla="val -53926"/>
              <a:gd name="adj2" fmla="val 7361"/>
              <a:gd name="adj3" fmla="val 16667"/>
            </a:avLst>
          </a:prstGeom>
          <a:noFill/>
          <a:ln w="9525">
            <a:solidFill>
              <a:srgbClr val="9999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均值同为</a:t>
            </a:r>
            <a:r>
              <a:rPr lang="en-US" altLang="zh-CN" sz="2400">
                <a:solidFill>
                  <a:schemeClr val="hlink"/>
                </a:solidFill>
                <a:ea typeface="楷体_GB2312" pitchFamily="49" charset="-122"/>
              </a:rPr>
              <a:t>0</a:t>
            </a:r>
            <a:endParaRPr lang="en-US" altLang="zh-CN" sz="2400"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方差同为</a:t>
            </a:r>
            <a:r>
              <a:rPr lang="zh-CN" altLang="en-US" sz="2400">
                <a:solidFill>
                  <a:schemeClr val="hlink"/>
                </a:solidFill>
                <a:ea typeface="楷体_GB2312" pitchFamily="49" charset="-122"/>
                <a:sym typeface="Symbol" pitchFamily="18" charset="2"/>
              </a:rPr>
              <a:t></a:t>
            </a:r>
            <a:r>
              <a:rPr lang="en-US" altLang="zh-CN" sz="2400" baseline="-25000">
                <a:solidFill>
                  <a:schemeClr val="hlink"/>
                </a:solidFill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aseline="30000">
                <a:solidFill>
                  <a:schemeClr val="hlink"/>
                </a:solidFill>
                <a:ea typeface="楷体_GB2312" pitchFamily="49" charset="-122"/>
                <a:sym typeface="Symbol" pitchFamily="18" charset="2"/>
              </a:rPr>
              <a:t>2</a:t>
            </a:r>
            <a:endParaRPr lang="en-US" altLang="zh-CN" sz="2400" b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34537" name="Rectangle 9"/>
          <p:cNvSpPr>
            <a:spLocks noChangeArrowheads="1"/>
          </p:cNvSpPr>
          <p:nvPr/>
        </p:nvSpPr>
        <p:spPr bwMode="auto">
          <a:xfrm>
            <a:off x="6146800" y="5457825"/>
            <a:ext cx="2051050" cy="860425"/>
          </a:xfrm>
          <a:prstGeom prst="rect">
            <a:avLst/>
          </a:prstGeom>
          <a:noFill/>
          <a:ln w="38100" cmpd="dbl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只是中心频率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  不同而已</a:t>
            </a:r>
          </a:p>
        </p:txBody>
      </p:sp>
      <p:graphicFrame>
        <p:nvGraphicFramePr>
          <p:cNvPr id="534538" name="Object 10"/>
          <p:cNvGraphicFramePr>
            <a:graphicFrameLocks noChangeAspect="1"/>
          </p:cNvGraphicFramePr>
          <p:nvPr/>
        </p:nvGraphicFramePr>
        <p:xfrm>
          <a:off x="3267075" y="2889250"/>
          <a:ext cx="31956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Equation" r:id="rId5" imgW="1397000" imgH="228600" progId="Equation.DSMT4">
                  <p:embed/>
                </p:oleObj>
              </mc:Choice>
              <mc:Fallback>
                <p:oleObj name="Equation" r:id="rId5" imgW="13970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5" y="2889250"/>
                        <a:ext cx="3195638" cy="527050"/>
                      </a:xfrm>
                      <a:prstGeom prst="rect">
                        <a:avLst/>
                      </a:prstGeom>
                      <a:solidFill>
                        <a:srgbClr val="FFFFE5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8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D581AB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539" name="Object 11"/>
          <p:cNvGraphicFramePr>
            <a:graphicFrameLocks noChangeAspect="1"/>
          </p:cNvGraphicFramePr>
          <p:nvPr/>
        </p:nvGraphicFramePr>
        <p:xfrm>
          <a:off x="3267075" y="3429000"/>
          <a:ext cx="18907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Equation" r:id="rId7" imgW="787400" imgH="228600" progId="Equation.DSMT4">
                  <p:embed/>
                </p:oleObj>
              </mc:Choice>
              <mc:Fallback>
                <p:oleObj name="Equation" r:id="rId7" imgW="7874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5" y="3429000"/>
                        <a:ext cx="1890713" cy="554038"/>
                      </a:xfrm>
                      <a:prstGeom prst="rect">
                        <a:avLst/>
                      </a:prstGeom>
                      <a:solidFill>
                        <a:srgbClr val="FFFFE5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8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99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4" name="Object 1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017588" y="-1588"/>
          <a:ext cx="7424737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name="Visio" r:id="rId9" imgW="5057607" imgH="2123902" progId="Visio.Drawing.11">
                  <p:embed/>
                </p:oleObj>
              </mc:Choice>
              <mc:Fallback>
                <p:oleObj name="Visio" r:id="rId9" imgW="5057607" imgH="2123902" progId="Visio.Drawing.11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51" t="10170" b="6441"/>
                      <a:stretch>
                        <a:fillRect/>
                      </a:stretch>
                    </p:blipFill>
                    <p:spPr bwMode="auto">
                      <a:xfrm>
                        <a:off x="1017588" y="-1588"/>
                        <a:ext cx="7424737" cy="2706688"/>
                      </a:xfrm>
                      <a:prstGeom prst="rect">
                        <a:avLst/>
                      </a:prstGeom>
                      <a:solidFill>
                        <a:srgbClr val="D5D5FF">
                          <a:alpha val="70195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43" name="Rectangle 15"/>
          <p:cNvSpPr>
            <a:spLocks noChangeArrowheads="1"/>
          </p:cNvSpPr>
          <p:nvPr/>
        </p:nvSpPr>
        <p:spPr bwMode="auto">
          <a:xfrm>
            <a:off x="1000125" y="2909888"/>
            <a:ext cx="2049463" cy="523875"/>
          </a:xfrm>
          <a:prstGeom prst="rect">
            <a:avLst/>
          </a:prstGeom>
          <a:solidFill>
            <a:srgbClr val="FFFFE5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发</a:t>
            </a:r>
            <a:r>
              <a:rPr lang="zh-CN" altLang="en-US" sz="28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“</a:t>
            </a:r>
            <a:r>
              <a:rPr lang="en-US" altLang="zh-CN" sz="280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1</a:t>
            </a:r>
            <a:r>
              <a:rPr lang="zh-CN" altLang="en-US" sz="28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”</a:t>
            </a:r>
            <a:r>
              <a:rPr lang="zh-CN" altLang="en-US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时：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4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4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3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53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53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3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4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4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4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3" grpId="0" animBg="1"/>
      <p:bldP spid="534536" grpId="0" animBg="1"/>
      <p:bldP spid="534537" grpId="0" animBg="1"/>
      <p:bldP spid="53454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6ACA58A-1FA5-4F6D-A9DD-2CE5663CF994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58371" name="Object 31"/>
          <p:cNvGraphicFramePr>
            <a:graphicFrameLocks noChangeAspect="1"/>
          </p:cNvGraphicFramePr>
          <p:nvPr>
            <p:ph sz="half" idx="4294967295"/>
          </p:nvPr>
        </p:nvGraphicFramePr>
        <p:xfrm>
          <a:off x="6237288" y="714375"/>
          <a:ext cx="2771775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Visio" r:id="rId3" imgW="1761205" imgH="1189551" progId="Visio.Drawing.11">
                  <p:embed/>
                </p:oleObj>
              </mc:Choice>
              <mc:Fallback>
                <p:oleObj name="Visio" r:id="rId3" imgW="1761205" imgH="1189551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88" y="714375"/>
                        <a:ext cx="2771775" cy="1873250"/>
                      </a:xfrm>
                      <a:prstGeom prst="rect">
                        <a:avLst/>
                      </a:prstGeom>
                      <a:solidFill>
                        <a:srgbClr val="D5D5FF">
                          <a:alpha val="6196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6575" y="1395413"/>
            <a:ext cx="7902575" cy="49593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smtClean="0"/>
              <a:t>	</a:t>
            </a:r>
            <a:endParaRPr lang="en-US" altLang="zh-CN" smtClean="0">
              <a:solidFill>
                <a:srgbClr val="000099"/>
              </a:solidFill>
              <a:latin typeface="华文中宋" pitchFamily="2" charset="-122"/>
              <a:ea typeface="华文中宋" pitchFamily="2" charset="-122"/>
            </a:endParaRPr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2000" smtClean="0">
              <a:latin typeface="华文中宋" pitchFamily="2" charset="-122"/>
              <a:ea typeface="华文中宋" pitchFamily="2" charset="-122"/>
            </a:endParaRPr>
          </a:p>
          <a:p>
            <a:pPr lvl="3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2000" smtClean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经过相干解调后，送入抽样判决器的两路波形分别为：</a:t>
            </a:r>
          </a:p>
          <a:p>
            <a:pPr eaLnBrk="1" hangingPunct="1">
              <a:lnSpc>
                <a:spcPct val="20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 上支路                             </a:t>
            </a:r>
          </a:p>
          <a:p>
            <a:pPr eaLnBrk="1" hangingPunct="1">
              <a:lnSpc>
                <a:spcPct val="20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 下支路</a:t>
            </a:r>
            <a:r>
              <a:rPr lang="zh-CN" altLang="en-US" sz="2000" b="0" smtClean="0">
                <a:latin typeface="华文中宋" pitchFamily="2" charset="-122"/>
                <a:ea typeface="华文中宋" pitchFamily="2" charset="-122"/>
              </a:rPr>
              <a:t> </a:t>
            </a:r>
          </a:p>
        </p:txBody>
      </p:sp>
      <p:graphicFrame>
        <p:nvGraphicFramePr>
          <p:cNvPr id="100361" name="Object 9"/>
          <p:cNvGraphicFramePr>
            <a:graphicFrameLocks noChangeAspect="1"/>
          </p:cNvGraphicFramePr>
          <p:nvPr/>
        </p:nvGraphicFramePr>
        <p:xfrm>
          <a:off x="746125" y="1133475"/>
          <a:ext cx="53562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公式" r:id="rId5" imgW="2463800" imgH="228600" progId="Equation.3">
                  <p:embed/>
                </p:oleObj>
              </mc:Choice>
              <mc:Fallback>
                <p:oleObj name="公式" r:id="rId5" imgW="24638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1133475"/>
                        <a:ext cx="535622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9933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0" name="Object 8"/>
          <p:cNvGraphicFramePr>
            <a:graphicFrameLocks noChangeAspect="1"/>
          </p:cNvGraphicFramePr>
          <p:nvPr/>
        </p:nvGraphicFramePr>
        <p:xfrm>
          <a:off x="746125" y="1763713"/>
          <a:ext cx="49514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公式" r:id="rId7" imgW="2247900" imgH="228600" progId="Equation.3">
                  <p:embed/>
                </p:oleObj>
              </mc:Choice>
              <mc:Fallback>
                <p:oleObj name="公式" r:id="rId7" imgW="22479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1763713"/>
                        <a:ext cx="49514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4" name="Object 12"/>
          <p:cNvGraphicFramePr>
            <a:graphicFrameLocks noChangeAspect="1"/>
          </p:cNvGraphicFramePr>
          <p:nvPr/>
        </p:nvGraphicFramePr>
        <p:xfrm>
          <a:off x="1916113" y="3562350"/>
          <a:ext cx="2476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1" name="公式" r:id="rId9" imgW="1066800" imgH="228600" progId="Equation.3">
                  <p:embed/>
                </p:oleObj>
              </mc:Choice>
              <mc:Fallback>
                <p:oleObj name="公式" r:id="rId9" imgW="10668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3562350"/>
                        <a:ext cx="2476500" cy="530225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7D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6" name="Object 14"/>
          <p:cNvGraphicFramePr>
            <a:graphicFrameLocks noChangeAspect="1"/>
          </p:cNvGraphicFramePr>
          <p:nvPr/>
        </p:nvGraphicFramePr>
        <p:xfrm>
          <a:off x="1916113" y="4629150"/>
          <a:ext cx="211613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2" name="公式" r:id="rId11" imgW="863225" imgH="228501" progId="Equation.3">
                  <p:embed/>
                </p:oleObj>
              </mc:Choice>
              <mc:Fallback>
                <p:oleObj name="公式" r:id="rId11" imgW="863225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4629150"/>
                        <a:ext cx="2116137" cy="528638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7D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746125" y="5688013"/>
            <a:ext cx="7696200" cy="585787"/>
          </a:xfrm>
          <a:prstGeom prst="wedgeRectCallout">
            <a:avLst>
              <a:gd name="adj1" fmla="val -12375"/>
              <a:gd name="adj2" fmla="val -72495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式中，</a:t>
            </a:r>
            <a:r>
              <a:rPr lang="en-US" altLang="zh-CN" sz="2400" i="1">
                <a:ea typeface="华文中宋" pitchFamily="2" charset="-122"/>
              </a:rPr>
              <a:t>n</a:t>
            </a:r>
            <a:r>
              <a:rPr lang="en-US" altLang="zh-CN" sz="2400" baseline="-25000">
                <a:ea typeface="华文中宋" pitchFamily="2" charset="-122"/>
              </a:rPr>
              <a:t>1</a:t>
            </a:r>
            <a:r>
              <a:rPr lang="en-US" altLang="zh-CN" sz="2400" i="1" baseline="-25000">
                <a:ea typeface="华文中宋" pitchFamily="2" charset="-122"/>
              </a:rPr>
              <a:t>c</a:t>
            </a:r>
            <a:r>
              <a:rPr lang="en-US" altLang="zh-CN" sz="2400">
                <a:ea typeface="华文中宋" pitchFamily="2" charset="-122"/>
              </a:rPr>
              <a:t>(</a:t>
            </a:r>
            <a:r>
              <a:rPr lang="en-US" altLang="zh-CN" sz="2400" i="1">
                <a:ea typeface="华文中宋" pitchFamily="2" charset="-122"/>
              </a:rPr>
              <a:t>t</a:t>
            </a:r>
            <a:r>
              <a:rPr lang="en-US" altLang="zh-CN" sz="2400">
                <a:ea typeface="华文中宋" pitchFamily="2" charset="-122"/>
              </a:rPr>
              <a:t>)</a:t>
            </a:r>
            <a:r>
              <a:rPr lang="en-US" altLang="zh-CN" sz="2400" b="0">
                <a:ea typeface="华文中宋" pitchFamily="2" charset="-122"/>
              </a:rPr>
              <a:t> </a:t>
            </a:r>
            <a:r>
              <a:rPr lang="zh-CN" altLang="en-US" sz="2400" b="0">
                <a:ea typeface="华文中宋" pitchFamily="2" charset="-122"/>
              </a:rPr>
              <a:t>和 </a:t>
            </a:r>
            <a:r>
              <a:rPr lang="en-US" altLang="zh-CN" sz="2400" i="1">
                <a:ea typeface="华文中宋" pitchFamily="2" charset="-122"/>
              </a:rPr>
              <a:t>n</a:t>
            </a:r>
            <a:r>
              <a:rPr lang="en-US" altLang="zh-CN" sz="2400" baseline="-25000">
                <a:ea typeface="华文中宋" pitchFamily="2" charset="-122"/>
              </a:rPr>
              <a:t>2</a:t>
            </a:r>
            <a:r>
              <a:rPr lang="en-US" altLang="zh-CN" sz="2400" i="1" baseline="-25000">
                <a:ea typeface="华文中宋" pitchFamily="2" charset="-122"/>
              </a:rPr>
              <a:t>c</a:t>
            </a:r>
            <a:r>
              <a:rPr lang="en-US" altLang="zh-CN" sz="2400">
                <a:ea typeface="华文中宋" pitchFamily="2" charset="-122"/>
              </a:rPr>
              <a:t>(</a:t>
            </a:r>
            <a:r>
              <a:rPr lang="en-US" altLang="zh-CN" sz="2400" i="1">
                <a:ea typeface="华文中宋" pitchFamily="2" charset="-122"/>
              </a:rPr>
              <a:t>t</a:t>
            </a:r>
            <a:r>
              <a:rPr lang="en-US" altLang="zh-CN" sz="2400">
                <a:ea typeface="华文中宋" pitchFamily="2" charset="-122"/>
              </a:rPr>
              <a:t>)</a:t>
            </a:r>
            <a:r>
              <a:rPr lang="en-US" altLang="zh-CN" sz="2400" b="0">
                <a:ea typeface="华文中宋" pitchFamily="2" charset="-122"/>
              </a:rPr>
              <a:t> </a:t>
            </a:r>
            <a:r>
              <a:rPr lang="zh-CN" altLang="en-US" sz="2400" b="0">
                <a:ea typeface="华文中宋" pitchFamily="2" charset="-122"/>
              </a:rPr>
              <a:t>均为低通型</a:t>
            </a: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高斯</a:t>
            </a:r>
            <a:r>
              <a:rPr lang="zh-CN" altLang="en-US" sz="2400" b="0">
                <a:ea typeface="华文中宋" pitchFamily="2" charset="-122"/>
              </a:rPr>
              <a:t>噪声，</a:t>
            </a:r>
            <a:r>
              <a:rPr lang="en-US" altLang="zh-CN" sz="2400" b="0">
                <a:ea typeface="华文中宋" pitchFamily="2" charset="-122"/>
              </a:rPr>
              <a:t>( </a:t>
            </a:r>
            <a:r>
              <a:rPr lang="en-US" altLang="zh-CN" sz="2400">
                <a:solidFill>
                  <a:schemeClr val="hlink"/>
                </a:solidFill>
                <a:ea typeface="华文中宋" pitchFamily="2" charset="-122"/>
              </a:rPr>
              <a:t>0</a:t>
            </a:r>
            <a:r>
              <a:rPr lang="zh-CN" altLang="en-US" sz="2400" b="0">
                <a:ea typeface="华文中宋" pitchFamily="2" charset="-122"/>
              </a:rPr>
              <a:t>，</a:t>
            </a:r>
            <a:r>
              <a:rPr lang="zh-CN" altLang="en-US" sz="2400" i="1">
                <a:solidFill>
                  <a:schemeClr val="hlink"/>
                </a:solidFill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400" i="1" baseline="-25000">
                <a:solidFill>
                  <a:schemeClr val="hlink"/>
                </a:solidFill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400" baseline="30000">
                <a:solidFill>
                  <a:schemeClr val="hlink"/>
                </a:solidFill>
                <a:ea typeface="华文中宋" pitchFamily="2" charset="-122"/>
                <a:sym typeface="Symbol" pitchFamily="18" charset="2"/>
              </a:rPr>
              <a:t>2</a:t>
            </a:r>
            <a:r>
              <a:rPr lang="en-US" altLang="zh-CN" sz="2400" b="0">
                <a:ea typeface="华文中宋" pitchFamily="2" charset="-122"/>
              </a:rPr>
              <a:t> )</a:t>
            </a:r>
          </a:p>
        </p:txBody>
      </p:sp>
      <p:graphicFrame>
        <p:nvGraphicFramePr>
          <p:cNvPr id="100376" name="Object 24"/>
          <p:cNvGraphicFramePr>
            <a:graphicFrameLocks noChangeAspect="1"/>
          </p:cNvGraphicFramePr>
          <p:nvPr/>
        </p:nvGraphicFramePr>
        <p:xfrm>
          <a:off x="4662488" y="3340100"/>
          <a:ext cx="373538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公式" r:id="rId13" imgW="2108200" imgH="482600" progId="Equation.3">
                  <p:embed/>
                </p:oleObj>
              </mc:Choice>
              <mc:Fallback>
                <p:oleObj name="公式" r:id="rId13" imgW="2108200" imgH="482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3340100"/>
                        <a:ext cx="3735387" cy="862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7" name="Object 25"/>
          <p:cNvGraphicFramePr>
            <a:graphicFrameLocks noChangeAspect="1"/>
          </p:cNvGraphicFramePr>
          <p:nvPr/>
        </p:nvGraphicFramePr>
        <p:xfrm>
          <a:off x="4662488" y="4495800"/>
          <a:ext cx="35115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公式" r:id="rId15" imgW="1841500" imgH="482600" progId="Equation.3">
                  <p:embed/>
                </p:oleObj>
              </mc:Choice>
              <mc:Fallback>
                <p:oleObj name="公式" r:id="rId15" imgW="1841500" imgH="482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4495800"/>
                        <a:ext cx="3511550" cy="928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82" name="Rectangle 30"/>
          <p:cNvSpPr>
            <a:spLocks noChangeArrowheads="1"/>
          </p:cNvSpPr>
          <p:nvPr/>
        </p:nvSpPr>
        <p:spPr bwMode="auto">
          <a:xfrm>
            <a:off x="615950" y="488950"/>
            <a:ext cx="4946650" cy="495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发</a:t>
            </a:r>
            <a:r>
              <a:rPr lang="zh-CN" altLang="en-US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en-US" altLang="zh-CN" sz="240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1</a:t>
            </a:r>
            <a:r>
              <a:rPr lang="en-US" altLang="zh-CN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符号（对应</a:t>
            </a:r>
            <a:r>
              <a:rPr lang="zh-CN" altLang="en-US" sz="2400" i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  <a:sym typeface="Symbol" pitchFamily="18" charset="2"/>
              </a:rPr>
              <a:t></a:t>
            </a:r>
            <a:r>
              <a:rPr lang="en-US" altLang="zh-CN" sz="2400" baseline="-2500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  <a:sym typeface="Symbol" pitchFamily="18" charset="2"/>
              </a:rPr>
              <a:t>1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）时，有</a:t>
            </a:r>
            <a:endParaRPr lang="zh-CN" altLang="en-US" sz="240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0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10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100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7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13BF038-C573-4C2A-A5FF-F632FEDE3DAD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59395" name="Rectangle 9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101384" name="Object 8"/>
          <p:cNvGraphicFramePr>
            <a:graphicFrameLocks noChangeAspect="1"/>
          </p:cNvGraphicFramePr>
          <p:nvPr/>
        </p:nvGraphicFramePr>
        <p:xfrm>
          <a:off x="1168400" y="2865438"/>
          <a:ext cx="48260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8" name="Equation" r:id="rId3" imgW="2159000" imgH="228600" progId="Equation.DSMT4">
                  <p:embed/>
                </p:oleObj>
              </mc:Choice>
              <mc:Fallback>
                <p:oleObj name="Equation" r:id="rId3" imgW="21590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2865438"/>
                        <a:ext cx="4826000" cy="51911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0C0C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19"/>
          <p:cNvGraphicFramePr>
            <a:graphicFrameLocks noChangeAspect="1"/>
          </p:cNvGraphicFramePr>
          <p:nvPr>
            <p:ph sz="half" idx="4294967295"/>
          </p:nvPr>
        </p:nvGraphicFramePr>
        <p:xfrm>
          <a:off x="5783263" y="742950"/>
          <a:ext cx="2700337" cy="182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Visio" r:id="rId5" imgW="1761205" imgH="1189551" progId="Visio.Drawing.11">
                  <p:embed/>
                </p:oleObj>
              </mc:Choice>
              <mc:Fallback>
                <p:oleObj name="Visio" r:id="rId5" imgW="1761205" imgH="1189551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742950"/>
                        <a:ext cx="2700337" cy="1824038"/>
                      </a:xfrm>
                      <a:prstGeom prst="rect">
                        <a:avLst/>
                      </a:prstGeom>
                      <a:solidFill>
                        <a:srgbClr val="D5D5FF">
                          <a:alpha val="6196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9" name="Rectangle 23"/>
          <p:cNvSpPr>
            <a:spLocks noChangeArrowheads="1"/>
          </p:cNvSpPr>
          <p:nvPr/>
        </p:nvSpPr>
        <p:spPr bwMode="auto">
          <a:xfrm>
            <a:off x="1665288" y="1028700"/>
            <a:ext cx="3225800" cy="979488"/>
          </a:xfrm>
          <a:prstGeom prst="rect">
            <a:avLst/>
          </a:prstGeom>
          <a:solidFill>
            <a:schemeClr val="bg1"/>
          </a:solidFill>
          <a:ln w="9525">
            <a:solidFill>
              <a:srgbClr val="9999FF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b="1" i="1" dirty="0">
                <a:latin typeface="+mn-lt"/>
                <a:ea typeface="华文中宋" pitchFamily="2" charset="-122"/>
              </a:rPr>
              <a:t> x</a:t>
            </a:r>
            <a:r>
              <a:rPr lang="en-US" altLang="zh-CN" sz="2400" b="1" baseline="-25000" dirty="0">
                <a:latin typeface="+mn-lt"/>
                <a:ea typeface="华文中宋" pitchFamily="2" charset="-122"/>
              </a:rPr>
              <a:t>1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dirty="0">
                <a:latin typeface="+mn-lt"/>
              </a:rPr>
              <a:t>&gt;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i="1" dirty="0">
                <a:latin typeface="+mn-lt"/>
                <a:ea typeface="华文中宋" pitchFamily="2" charset="-122"/>
              </a:rPr>
              <a:t>x</a:t>
            </a:r>
            <a:r>
              <a:rPr lang="en-US" altLang="zh-CN" sz="2400" b="1" baseline="-25000" dirty="0">
                <a:latin typeface="+mn-lt"/>
                <a:ea typeface="华文中宋" pitchFamily="2" charset="-122"/>
              </a:rPr>
              <a:t>2 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时，判为</a:t>
            </a:r>
            <a:r>
              <a:rPr lang="zh-CN" altLang="en-US" sz="2400" b="1" dirty="0">
                <a:latin typeface="+mn-lt"/>
                <a:ea typeface="华文中宋" pitchFamily="2" charset="-122"/>
              </a:rPr>
              <a:t>“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1”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b="1" i="1" dirty="0">
                <a:latin typeface="+mn-lt"/>
                <a:ea typeface="华文中宋" pitchFamily="2" charset="-122"/>
              </a:rPr>
              <a:t> x</a:t>
            </a:r>
            <a:r>
              <a:rPr lang="en-US" altLang="zh-CN" sz="2400" b="1" baseline="-25000" dirty="0">
                <a:latin typeface="+mn-lt"/>
                <a:ea typeface="华文中宋" pitchFamily="2" charset="-122"/>
              </a:rPr>
              <a:t>1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dirty="0">
                <a:latin typeface="+mn-lt"/>
                <a:sym typeface="Symbol" pitchFamily="18" charset="2"/>
              </a:rPr>
              <a:t>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i="1" dirty="0">
                <a:latin typeface="+mn-lt"/>
                <a:ea typeface="华文中宋" pitchFamily="2" charset="-122"/>
              </a:rPr>
              <a:t>x</a:t>
            </a:r>
            <a:r>
              <a:rPr lang="en-US" altLang="zh-CN" sz="2400" b="1" baseline="-25000" dirty="0">
                <a:latin typeface="+mn-lt"/>
                <a:ea typeface="华文中宋" pitchFamily="2" charset="-122"/>
              </a:rPr>
              <a:t>2 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时，判为</a:t>
            </a:r>
            <a:r>
              <a:rPr lang="zh-CN" altLang="en-US" sz="2400" b="1" dirty="0">
                <a:latin typeface="+mn-lt"/>
                <a:ea typeface="华文中宋" pitchFamily="2" charset="-122"/>
              </a:rPr>
              <a:t>“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0”</a:t>
            </a:r>
          </a:p>
        </p:txBody>
      </p:sp>
      <p:sp>
        <p:nvSpPr>
          <p:cNvPr id="101401" name="Rectangle 25"/>
          <p:cNvSpPr>
            <a:spLocks noChangeArrowheads="1"/>
          </p:cNvSpPr>
          <p:nvPr/>
        </p:nvSpPr>
        <p:spPr bwMode="auto">
          <a:xfrm>
            <a:off x="825500" y="2271713"/>
            <a:ext cx="46799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CC"/>
              </a:buClr>
              <a:buSzPct val="55000"/>
            </a:pPr>
            <a:r>
              <a:rPr lang="zh-CN" altLang="en-US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 发 “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ea typeface="华文中宋" pitchFamily="2" charset="-122"/>
                <a:cs typeface="Arial" charset="0"/>
              </a:rPr>
              <a:t>1</a:t>
            </a:r>
            <a:r>
              <a:rPr lang="en-US" altLang="zh-CN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” 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>
                <a:solidFill>
                  <a:srgbClr val="0033CC"/>
                </a:solidFill>
                <a:latin typeface="Arial" charset="0"/>
                <a:ea typeface="华文中宋" pitchFamily="2" charset="-122"/>
              </a:rPr>
              <a:t>0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的概率为</a:t>
            </a:r>
            <a:endParaRPr lang="en-US" altLang="zh-CN" sz="2400" b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101403" name="Object 27"/>
          <p:cNvGraphicFramePr>
            <a:graphicFrameLocks noChangeAspect="1"/>
          </p:cNvGraphicFramePr>
          <p:nvPr/>
        </p:nvGraphicFramePr>
        <p:xfrm>
          <a:off x="2171700" y="3470275"/>
          <a:ext cx="4365625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Equation" r:id="rId7" imgW="1955800" imgH="812800" progId="Equation.DSMT4">
                  <p:embed/>
                </p:oleObj>
              </mc:Choice>
              <mc:Fallback>
                <p:oleObj name="Equation" r:id="rId7" imgW="1955800" imgH="812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3470275"/>
                        <a:ext cx="4365625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4" name="Object 28"/>
          <p:cNvGraphicFramePr>
            <a:graphicFrameLocks noChangeAspect="1"/>
          </p:cNvGraphicFramePr>
          <p:nvPr/>
        </p:nvGraphicFramePr>
        <p:xfrm>
          <a:off x="2185988" y="5353050"/>
          <a:ext cx="1865312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1" name="公式" r:id="rId9" imgW="889000" imgH="508000" progId="Equation.3">
                  <p:embed/>
                </p:oleObj>
              </mc:Choice>
              <mc:Fallback>
                <p:oleObj name="公式" r:id="rId9" imgW="889000" imgH="508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5353050"/>
                        <a:ext cx="1865312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08" name="AutoShape 32"/>
          <p:cNvSpPr>
            <a:spLocks noChangeArrowheads="1"/>
          </p:cNvSpPr>
          <p:nvPr/>
        </p:nvSpPr>
        <p:spPr bwMode="auto">
          <a:xfrm>
            <a:off x="6724650" y="3121025"/>
            <a:ext cx="2025650" cy="3286125"/>
          </a:xfrm>
          <a:prstGeom prst="wedgeRoundRectCallout">
            <a:avLst>
              <a:gd name="adj1" fmla="val -54468"/>
              <a:gd name="adj2" fmla="val -32162"/>
              <a:gd name="adj3" fmla="val 16667"/>
            </a:avLst>
          </a:prstGeom>
          <a:solidFill>
            <a:srgbClr val="FFFFDD"/>
          </a:solidFill>
          <a:ln w="31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125000"/>
              </a:lnSpc>
              <a:defRPr/>
            </a:pPr>
            <a:r>
              <a:rPr lang="en-US" altLang="zh-CN" sz="2400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z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= (</a:t>
            </a:r>
            <a:r>
              <a:rPr lang="en-US" altLang="zh-CN" sz="2400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x</a:t>
            </a:r>
            <a:r>
              <a:rPr lang="en-US" altLang="zh-CN" sz="2400" baseline="-250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1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– </a:t>
            </a:r>
            <a:r>
              <a:rPr lang="en-US" altLang="zh-CN" sz="2400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x</a:t>
            </a:r>
            <a:r>
              <a:rPr lang="en-US" altLang="zh-CN" sz="2400" baseline="-250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2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) </a:t>
            </a:r>
          </a:p>
          <a:p>
            <a:pPr eaLnBrk="0" hangingPunct="0">
              <a:lnSpc>
                <a:spcPct val="125000"/>
              </a:lnSpc>
              <a:defRPr/>
            </a:pPr>
            <a:r>
              <a:rPr lang="en-US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    ~</a:t>
            </a:r>
            <a:r>
              <a:rPr lang="zh-CN" altLang="en-US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高斯</a:t>
            </a:r>
          </a:p>
          <a:p>
            <a:pPr eaLnBrk="0" hangingPunct="0">
              <a:lnSpc>
                <a:spcPct val="125000"/>
              </a:lnSpc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均值 </a:t>
            </a:r>
          </a:p>
          <a:p>
            <a:pPr eaLnBrk="0" hangingPunct="0">
              <a:lnSpc>
                <a:spcPct val="125000"/>
              </a:lnSpc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         </a:t>
            </a:r>
            <a:r>
              <a:rPr lang="en-US" altLang="zh-CN" sz="2400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a</a:t>
            </a:r>
            <a:r>
              <a:rPr lang="en-US" altLang="zh-CN" sz="2400" dirty="0">
                <a:latin typeface="+mn-lt"/>
                <a:ea typeface="华文中宋" pitchFamily="2" charset="-122"/>
              </a:rPr>
              <a:t> </a:t>
            </a:r>
          </a:p>
          <a:p>
            <a:pPr eaLnBrk="0" hangingPunct="0">
              <a:lnSpc>
                <a:spcPct val="125000"/>
              </a:lnSpc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方差</a:t>
            </a:r>
          </a:p>
          <a:p>
            <a:pPr eaLnBrk="0" hangingPunct="0">
              <a:lnSpc>
                <a:spcPct val="125000"/>
              </a:lnSpc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  </a:t>
            </a:r>
            <a:r>
              <a:rPr lang="zh-CN" altLang="en-US" sz="2400" b="1" i="1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400" b="1" i="1" baseline="-25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z</a:t>
            </a:r>
            <a:r>
              <a:rPr lang="en-US" altLang="zh-CN" sz="2400" b="1" baseline="30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2</a:t>
            </a:r>
            <a:r>
              <a:rPr lang="en-US" altLang="zh-CN" sz="2400" b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  = 2</a:t>
            </a:r>
            <a:r>
              <a:rPr lang="en-US" altLang="zh-CN" sz="2400" b="1" i="1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400" b="1" i="1" baseline="-25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400" b="1" baseline="30000" dirty="0">
                <a:solidFill>
                  <a:schemeClr val="hlink"/>
                </a:solidFill>
                <a:latin typeface="+mn-lt"/>
                <a:ea typeface="华文中宋" pitchFamily="2" charset="-122"/>
                <a:sym typeface="Symbol" pitchFamily="18" charset="2"/>
              </a:rPr>
              <a:t>2</a:t>
            </a:r>
          </a:p>
        </p:txBody>
      </p:sp>
      <p:sp>
        <p:nvSpPr>
          <p:cNvPr id="49163" name="Oval 33"/>
          <p:cNvSpPr>
            <a:spLocks noChangeArrowheads="1"/>
          </p:cNvSpPr>
          <p:nvPr/>
        </p:nvSpPr>
        <p:spPr bwMode="auto">
          <a:xfrm>
            <a:off x="557213" y="650875"/>
            <a:ext cx="1169987" cy="84613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999FF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判决</a:t>
            </a:r>
          </a:p>
          <a:p>
            <a:pPr algn="ctr">
              <a:defRPr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规则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0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0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99" grpId="0" animBg="1"/>
      <p:bldP spid="101401" grpId="0"/>
      <p:bldP spid="101408" grpId="0" animBg="1"/>
      <p:bldP spid="4916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790558-3654-4585-8628-FC40C0133C52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70050" y="2849563"/>
            <a:ext cx="6102350" cy="4619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zh-CN" sz="2400" kern="0" dirty="0">
                <a:solidFill>
                  <a:srgbClr val="0000CC"/>
                </a:solidFill>
                <a:latin typeface="宋体" pitchFamily="2" charset="-122"/>
                <a:cs typeface="Times New Roman" pitchFamily="18" charset="0"/>
                <a:sym typeface="Symbol" pitchFamily="18" charset="2"/>
              </a:rPr>
              <a:t>∵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上、下支路的对称性， </a:t>
            </a:r>
            <a:r>
              <a:rPr lang="en-US" altLang="zh-CN" sz="2400" kern="0" dirty="0">
                <a:solidFill>
                  <a:srgbClr val="0000CC"/>
                </a:solidFill>
                <a:latin typeface="宋体" pitchFamily="2" charset="-122"/>
                <a:cs typeface="Times New Roman" pitchFamily="18" charset="0"/>
                <a:sym typeface="Symbol" pitchFamily="18" charset="2"/>
              </a:rPr>
              <a:t>∴</a:t>
            </a:r>
            <a:r>
              <a:rPr lang="en-US" altLang="zh-CN" sz="2400" kern="0" dirty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 b="1" kern="0" dirty="0">
                <a:solidFill>
                  <a:srgbClr val="003399"/>
                </a:solidFill>
                <a:ea typeface="华文中宋" pitchFamily="2" charset="-122"/>
              </a:rPr>
              <a:t>P(1/0)= P(0/1)</a:t>
            </a:r>
            <a:endParaRPr lang="zh-CN" altLang="en-US" dirty="0">
              <a:solidFill>
                <a:srgbClr val="003399"/>
              </a:solidFill>
            </a:endParaRPr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1730375" y="5492750"/>
            <a:ext cx="1552575" cy="603250"/>
          </a:xfrm>
          <a:prstGeom prst="wedgeRoundRectCallout">
            <a:avLst>
              <a:gd name="adj1" fmla="val 47560"/>
              <a:gd name="adj2" fmla="val 1220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hlink"/>
                </a:solidFill>
              </a:rPr>
              <a:t>r</a:t>
            </a:r>
            <a:r>
              <a:rPr lang="en-US" altLang="zh-CN" sz="2400" i="1">
                <a:solidFill>
                  <a:schemeClr val="hlink"/>
                </a:solidFill>
              </a:rPr>
              <a:t> </a:t>
            </a:r>
            <a:r>
              <a:rPr lang="en-US" altLang="zh-CN" sz="2400">
                <a:solidFill>
                  <a:schemeClr val="hlink"/>
                </a:solidFill>
              </a:rPr>
              <a:t>&gt;&gt;</a:t>
            </a:r>
            <a:r>
              <a:rPr lang="en-US" altLang="zh-CN" sz="2800">
                <a:solidFill>
                  <a:schemeClr val="hlink"/>
                </a:solidFill>
              </a:rPr>
              <a:t>1</a:t>
            </a:r>
            <a:r>
              <a:rPr lang="zh-CN" altLang="en-US" sz="2400">
                <a:solidFill>
                  <a:schemeClr val="hlink"/>
                </a:solidFill>
              </a:rPr>
              <a:t>时</a:t>
            </a:r>
            <a:endParaRPr lang="en-US" altLang="zh-CN" sz="2400">
              <a:solidFill>
                <a:schemeClr val="hlin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2488" y="1071563"/>
            <a:ext cx="6164262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buClr>
                <a:srgbClr val="0000CC"/>
              </a:buClr>
              <a:buSzPct val="55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发 “</a:t>
            </a:r>
            <a:r>
              <a:rPr lang="en-US" altLang="zh-CN" sz="2400" kern="0" dirty="0">
                <a:solidFill>
                  <a:srgbClr val="FF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0</a:t>
            </a:r>
            <a:r>
              <a:rPr lang="en-US" altLang="zh-CN" sz="2400" kern="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r>
              <a:rPr lang="en-US" altLang="zh-CN" sz="2400" kern="0" dirty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错判为 “</a:t>
            </a:r>
            <a:r>
              <a:rPr lang="en-US" altLang="zh-CN" sz="2400" b="1" kern="0" dirty="0">
                <a:solidFill>
                  <a:srgbClr val="0000CC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1</a:t>
            </a:r>
            <a:r>
              <a:rPr lang="en-US" altLang="zh-CN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” 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的概率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38200" y="3455988"/>
            <a:ext cx="63119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buClr>
                <a:srgbClr val="0000CC"/>
              </a:buClr>
              <a:buSzPct val="55000"/>
              <a:buFont typeface="Wingdings" pitchFamily="2" charset="2"/>
              <a:buChar char="l"/>
              <a:defRPr/>
            </a:pPr>
            <a:r>
              <a:rPr lang="en-US" altLang="zh-CN" sz="2400" b="1" kern="0" dirty="0">
                <a:solidFill>
                  <a:srgbClr val="FF0000"/>
                </a:solidFill>
                <a:ea typeface="华文中宋" pitchFamily="2" charset="-122"/>
              </a:rPr>
              <a:t> </a:t>
            </a:r>
            <a:r>
              <a:rPr lang="en-US" altLang="zh-CN" sz="2400" b="1" kern="0" dirty="0">
                <a:solidFill>
                  <a:srgbClr val="003399"/>
                </a:solidFill>
                <a:ea typeface="华文中宋" pitchFamily="2" charset="-122"/>
              </a:rPr>
              <a:t>2FSK-</a:t>
            </a:r>
            <a:r>
              <a:rPr lang="zh-CN" altLang="en-US" sz="2400" b="1" kern="0" dirty="0">
                <a:solidFill>
                  <a:srgbClr val="003399"/>
                </a:solidFill>
                <a:ea typeface="华文中宋" pitchFamily="2" charset="-122"/>
              </a:rPr>
              <a:t>相干解调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系统的</a:t>
            </a:r>
            <a:r>
              <a:rPr lang="zh-CN" altLang="en-US" sz="2400" kern="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总误码率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为</a:t>
            </a:r>
            <a:endParaRPr lang="zh-CN" altLang="en-US" dirty="0"/>
          </a:p>
        </p:txBody>
      </p:sp>
      <p:graphicFrame>
        <p:nvGraphicFramePr>
          <p:cNvPr id="50178" name="Object 10"/>
          <p:cNvGraphicFramePr>
            <a:graphicFrameLocks noChangeAspect="1"/>
          </p:cNvGraphicFramePr>
          <p:nvPr/>
        </p:nvGraphicFramePr>
        <p:xfrm>
          <a:off x="2171700" y="1517650"/>
          <a:ext cx="484505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" name="公式" r:id="rId3" imgW="2133600" imgH="508000" progId="Equation.3">
                  <p:embed/>
                </p:oleObj>
              </mc:Choice>
              <mc:Fallback>
                <p:oleObj name="公式" r:id="rId3" imgW="2133600" imgH="508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1517650"/>
                        <a:ext cx="4845050" cy="115411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A5A5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11"/>
          <p:cNvGraphicFramePr>
            <a:graphicFrameLocks noChangeAspect="1"/>
          </p:cNvGraphicFramePr>
          <p:nvPr/>
        </p:nvGraphicFramePr>
        <p:xfrm>
          <a:off x="3149600" y="4049713"/>
          <a:ext cx="24003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" name="公式" r:id="rId5" imgW="1054100" imgH="508000" progId="Equation.3">
                  <p:embed/>
                </p:oleObj>
              </mc:Choice>
              <mc:Fallback>
                <p:oleObj name="公式" r:id="rId5" imgW="1054100" imgH="508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4049713"/>
                        <a:ext cx="2400300" cy="11572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12"/>
          <p:cNvGraphicFramePr>
            <a:graphicFrameLocks noChangeAspect="1"/>
          </p:cNvGraphicFramePr>
          <p:nvPr/>
        </p:nvGraphicFramePr>
        <p:xfrm>
          <a:off x="3549650" y="5207000"/>
          <a:ext cx="200025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Equation" r:id="rId7" imgW="761669" imgH="482391" progId="Equation.DSMT4">
                  <p:embed/>
                </p:oleObj>
              </mc:Choice>
              <mc:Fallback>
                <p:oleObj name="Equation" r:id="rId7" imgW="761669" imgH="48239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5207000"/>
                        <a:ext cx="2000250" cy="12668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13"/>
          <p:cNvGraphicFramePr>
            <a:graphicFrameLocks noChangeAspect="1"/>
          </p:cNvGraphicFramePr>
          <p:nvPr/>
        </p:nvGraphicFramePr>
        <p:xfrm>
          <a:off x="6438900" y="4624388"/>
          <a:ext cx="133350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公式" r:id="rId9" imgW="545863" imgH="457002" progId="Equation.3">
                  <p:embed/>
                </p:oleObj>
              </mc:Choice>
              <mc:Fallback>
                <p:oleObj name="公式" r:id="rId9" imgW="545863" imgH="45700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900" y="4624388"/>
                        <a:ext cx="1333500" cy="11160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A5A5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0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2429" grpId="0"/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485259-AB93-419D-9F78-FFED698FF85C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61443" name="Object 2"/>
          <p:cNvGraphicFramePr>
            <a:graphicFrameLocks noChangeAspect="1"/>
          </p:cNvGraphicFramePr>
          <p:nvPr/>
        </p:nvGraphicFramePr>
        <p:xfrm>
          <a:off x="881063" y="1239838"/>
          <a:ext cx="7786687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Visio" r:id="rId3" imgW="5057607" imgH="2123902" progId="Visio.Drawing.11">
                  <p:embed/>
                </p:oleObj>
              </mc:Choice>
              <mc:Fallback>
                <p:oleObj name="Visio" r:id="rId3" imgW="5057607" imgH="2123902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39" t="10207" b="6494"/>
                      <a:stretch>
                        <a:fillRect/>
                      </a:stretch>
                    </p:blipFill>
                    <p:spPr bwMode="auto">
                      <a:xfrm>
                        <a:off x="881063" y="1239838"/>
                        <a:ext cx="7786687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9F4C2">
                                <a:alpha val="7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14" name="Rectangle 10"/>
          <p:cNvSpPr>
            <a:spLocks noChangeArrowheads="1"/>
          </p:cNvSpPr>
          <p:nvPr/>
        </p:nvSpPr>
        <p:spPr bwMode="auto">
          <a:xfrm>
            <a:off x="4706938" y="1223963"/>
            <a:ext cx="2043112" cy="10414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8E9479"/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defRPr/>
            </a:pPr>
            <a:r>
              <a:rPr lang="en-US" altLang="zh-CN" sz="2400" b="1" dirty="0"/>
              <a:t>     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包络</a:t>
            </a:r>
          </a:p>
          <a:p>
            <a:pPr eaLnBrk="0" hangingPunct="0">
              <a:lnSpc>
                <a:spcPct val="130000"/>
              </a:lnSpc>
              <a:defRPr/>
            </a:pP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   检波器</a:t>
            </a:r>
          </a:p>
        </p:txBody>
      </p:sp>
      <p:sp>
        <p:nvSpPr>
          <p:cNvPr id="277515" name="Rectangle 11"/>
          <p:cNvSpPr>
            <a:spLocks noChangeArrowheads="1"/>
          </p:cNvSpPr>
          <p:nvPr/>
        </p:nvSpPr>
        <p:spPr bwMode="auto">
          <a:xfrm>
            <a:off x="4706938" y="2843213"/>
            <a:ext cx="2147887" cy="10414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8E9479"/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defRPr/>
            </a:pPr>
            <a:r>
              <a:rPr lang="en-US" altLang="zh-CN" sz="2400" b="1" dirty="0"/>
              <a:t>     </a:t>
            </a:r>
            <a:r>
              <a:rPr lang="zh-CN" altLang="en-US" sz="2400" b="1" dirty="0"/>
              <a:t>包络</a:t>
            </a:r>
          </a:p>
          <a:p>
            <a:pPr eaLnBrk="0" hangingPunct="0">
              <a:lnSpc>
                <a:spcPct val="130000"/>
              </a:lnSpc>
              <a:defRPr/>
            </a:pPr>
            <a:r>
              <a:rPr lang="zh-CN" altLang="en-US" sz="2400" b="1" dirty="0"/>
              <a:t>   检波器</a:t>
            </a:r>
            <a:endParaRPr lang="zh-CN" altLang="en-US" sz="2800" b="1" dirty="0"/>
          </a:p>
        </p:txBody>
      </p:sp>
      <p:graphicFrame>
        <p:nvGraphicFramePr>
          <p:cNvPr id="277516" name="Object 12"/>
          <p:cNvGraphicFramePr>
            <a:graphicFrameLocks noChangeAspect="1"/>
          </p:cNvGraphicFramePr>
          <p:nvPr/>
        </p:nvGraphicFramePr>
        <p:xfrm>
          <a:off x="1660525" y="4851400"/>
          <a:ext cx="585311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Equation" r:id="rId5" imgW="2374900" imgH="228600" progId="Equation.DSMT4">
                  <p:embed/>
                </p:oleObj>
              </mc:Choice>
              <mc:Fallback>
                <p:oleObj name="Equation" r:id="rId5" imgW="23749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4851400"/>
                        <a:ext cx="585311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D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D581AB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7" name="Object 13"/>
          <p:cNvGraphicFramePr>
            <a:graphicFrameLocks noChangeAspect="1"/>
          </p:cNvGraphicFramePr>
          <p:nvPr/>
        </p:nvGraphicFramePr>
        <p:xfrm>
          <a:off x="1652588" y="5607050"/>
          <a:ext cx="523081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7" imgW="2159000" imgH="228600" progId="Equation.DSMT4">
                  <p:embed/>
                </p:oleObj>
              </mc:Choice>
              <mc:Fallback>
                <p:oleObj name="Equation" r:id="rId7" imgW="215900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5607050"/>
                        <a:ext cx="523081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D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18" name="Rectangle 14"/>
          <p:cNvSpPr>
            <a:spLocks noChangeArrowheads="1"/>
          </p:cNvSpPr>
          <p:nvPr/>
        </p:nvSpPr>
        <p:spPr bwMode="auto">
          <a:xfrm>
            <a:off x="819150" y="4051300"/>
            <a:ext cx="4197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发 “</a:t>
            </a:r>
            <a:r>
              <a:rPr lang="en-US" altLang="zh-CN" sz="2800">
                <a:solidFill>
                  <a:schemeClr val="hlink"/>
                </a:solidFill>
                <a:ea typeface="华文中宋" pitchFamily="2" charset="-122"/>
              </a:rPr>
              <a:t>1</a:t>
            </a:r>
            <a:r>
              <a:rPr lang="en-US" altLang="zh-CN" sz="2400" b="0">
                <a:solidFill>
                  <a:schemeClr val="hlink"/>
                </a:solidFill>
                <a:ea typeface="华文中宋" pitchFamily="2" charset="-122"/>
              </a:rPr>
              <a:t>”</a:t>
            </a:r>
            <a:r>
              <a:rPr lang="en-US" altLang="zh-CN" sz="2400" b="0">
                <a:ea typeface="华文中宋" pitchFamily="2" charset="-122"/>
              </a:rPr>
              <a:t> </a:t>
            </a:r>
            <a:r>
              <a:rPr lang="zh-CN" altLang="en-US" sz="2400" b="0">
                <a:ea typeface="华文中宋" pitchFamily="2" charset="-122"/>
              </a:rPr>
              <a:t>符号（对应</a:t>
            </a:r>
            <a:r>
              <a:rPr lang="zh-CN" altLang="en-US" sz="2800" b="0" i="1">
                <a:solidFill>
                  <a:schemeClr val="hlink"/>
                </a:solidFill>
                <a:ea typeface="华文中宋" pitchFamily="2" charset="-122"/>
                <a:sym typeface="Symbol" pitchFamily="18" charset="2"/>
              </a:rPr>
              <a:t></a:t>
            </a:r>
            <a:r>
              <a:rPr lang="en-US" altLang="zh-CN" sz="2800" b="0" baseline="-25000">
                <a:solidFill>
                  <a:schemeClr val="hlink"/>
                </a:solidFill>
                <a:ea typeface="华文中宋" pitchFamily="2" charset="-122"/>
                <a:sym typeface="Symbol" pitchFamily="18" charset="2"/>
              </a:rPr>
              <a:t>1</a:t>
            </a:r>
            <a:r>
              <a:rPr lang="zh-CN" altLang="en-US" sz="2400" b="0">
                <a:ea typeface="华文中宋" pitchFamily="2" charset="-122"/>
              </a:rPr>
              <a:t>）时：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84175" y="449263"/>
            <a:ext cx="3032125" cy="5238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b="1" dirty="0">
                <a:latin typeface="Times New Roman" pitchFamily="18" charset="0"/>
              </a:rPr>
              <a:t>  </a:t>
            </a:r>
            <a:r>
              <a:rPr lang="en-US" altLang="zh-CN" sz="2400" b="1" dirty="0">
                <a:ea typeface="楷体_GB2312" pitchFamily="49" charset="-122"/>
              </a:rPr>
              <a:t>2FSK</a:t>
            </a:r>
            <a:r>
              <a:rPr lang="en-US" altLang="zh-CN" sz="2400" b="1" dirty="0">
                <a:latin typeface="华文中宋" pitchFamily="2" charset="-122"/>
                <a:ea typeface="华文中宋" pitchFamily="2" charset="-122"/>
              </a:rPr>
              <a:t>---</a:t>
            </a: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包络检波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77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7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277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277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4" grpId="0" animBg="1"/>
      <p:bldP spid="277515" grpId="0" animBg="1"/>
      <p:bldP spid="2775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614CD6-E626-471B-A971-0192F3A338A6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2467" name="矩形 18"/>
          <p:cNvSpPr>
            <a:spLocks noChangeArrowheads="1"/>
          </p:cNvSpPr>
          <p:nvPr/>
        </p:nvSpPr>
        <p:spPr bwMode="auto">
          <a:xfrm>
            <a:off x="0" y="895350"/>
            <a:ext cx="844550" cy="266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2468" name="Rectangle 2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2469" name="Rectangle 3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543748" name="Object 4"/>
          <p:cNvGraphicFramePr>
            <a:graphicFrameLocks noChangeAspect="1"/>
          </p:cNvGraphicFramePr>
          <p:nvPr/>
        </p:nvGraphicFramePr>
        <p:xfrm>
          <a:off x="1416050" y="3879850"/>
          <a:ext cx="36242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公式" r:id="rId3" imgW="2019300" imgH="482600" progId="Equation.3">
                  <p:embed/>
                </p:oleObj>
              </mc:Choice>
              <mc:Fallback>
                <p:oleObj name="公式" r:id="rId3" imgW="20193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3879850"/>
                        <a:ext cx="3624263" cy="87153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CC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749" name="Object 5"/>
          <p:cNvGraphicFramePr>
            <a:graphicFrameLocks noChangeAspect="1"/>
          </p:cNvGraphicFramePr>
          <p:nvPr/>
        </p:nvGraphicFramePr>
        <p:xfrm>
          <a:off x="5445125" y="3879850"/>
          <a:ext cx="24765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name="公式" r:id="rId5" imgW="1244600" imgH="444500" progId="Equation.3">
                  <p:embed/>
                </p:oleObj>
              </mc:Choice>
              <mc:Fallback>
                <p:oleObj name="公式" r:id="rId5" imgW="12446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3879850"/>
                        <a:ext cx="2476500" cy="8826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Rectangle 6"/>
          <p:cNvSpPr>
            <a:spLocks noChangeArrowheads="1"/>
          </p:cNvSpPr>
          <p:nvPr/>
        </p:nvSpPr>
        <p:spPr bwMode="auto">
          <a:xfrm>
            <a:off x="366713" y="1179513"/>
            <a:ext cx="946150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543751" name="Rectangle 7"/>
          <p:cNvSpPr>
            <a:spLocks noChangeArrowheads="1"/>
          </p:cNvSpPr>
          <p:nvPr/>
        </p:nvSpPr>
        <p:spPr bwMode="auto">
          <a:xfrm>
            <a:off x="5994400" y="1428750"/>
            <a:ext cx="2055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华文中宋" pitchFamily="2" charset="-122"/>
                <a:ea typeface="华文中宋" pitchFamily="2" charset="-122"/>
              </a:rPr>
              <a:t>~ </a:t>
            </a:r>
            <a:r>
              <a:rPr lang="zh-CN" altLang="en-US" sz="20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广义瑞利分布</a:t>
            </a:r>
          </a:p>
        </p:txBody>
      </p:sp>
      <p:sp>
        <p:nvSpPr>
          <p:cNvPr id="543752" name="Rectangle 8"/>
          <p:cNvSpPr>
            <a:spLocks noChangeArrowheads="1"/>
          </p:cNvSpPr>
          <p:nvPr/>
        </p:nvSpPr>
        <p:spPr bwMode="auto">
          <a:xfrm>
            <a:off x="6496050" y="2628900"/>
            <a:ext cx="154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rPr>
              <a:t>~ </a:t>
            </a:r>
            <a:r>
              <a:rPr lang="zh-CN" altLang="en-US" sz="20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瑞利分布</a:t>
            </a:r>
          </a:p>
        </p:txBody>
      </p:sp>
      <p:sp>
        <p:nvSpPr>
          <p:cNvPr id="543753" name="Rectangle 9"/>
          <p:cNvSpPr>
            <a:spLocks noChangeArrowheads="1"/>
          </p:cNvSpPr>
          <p:nvPr/>
        </p:nvSpPr>
        <p:spPr bwMode="auto">
          <a:xfrm>
            <a:off x="1371600" y="3181350"/>
            <a:ext cx="38417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一维概率密度函数分别为：</a:t>
            </a:r>
          </a:p>
        </p:txBody>
      </p:sp>
      <p:graphicFrame>
        <p:nvGraphicFramePr>
          <p:cNvPr id="62476" name="Object 15"/>
          <p:cNvGraphicFramePr>
            <a:graphicFrameLocks noGrp="1" noChangeAspect="1"/>
          </p:cNvGraphicFramePr>
          <p:nvPr>
            <p:ph idx="4294967295"/>
          </p:nvPr>
        </p:nvGraphicFramePr>
        <p:xfrm>
          <a:off x="571500" y="627063"/>
          <a:ext cx="3155950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name="Visio" r:id="rId7" imgW="1761286" imgH="1284662" progId="Visio.Drawing.11">
                  <p:embed/>
                </p:oleObj>
              </mc:Choice>
              <mc:Fallback>
                <p:oleObj name="Visio" r:id="rId7" imgW="1761286" imgH="1284662" progId="Visio.Drawing.11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627063"/>
                        <a:ext cx="3155950" cy="22685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760" name="Object 16"/>
          <p:cNvGraphicFramePr>
            <a:graphicFrameLocks noChangeAspect="1"/>
          </p:cNvGraphicFramePr>
          <p:nvPr/>
        </p:nvGraphicFramePr>
        <p:xfrm>
          <a:off x="3684588" y="785813"/>
          <a:ext cx="35544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Equation" r:id="rId9" imgW="1727200" imgH="292100" progId="Equation.DSMT4">
                  <p:embed/>
                </p:oleObj>
              </mc:Choice>
              <mc:Fallback>
                <p:oleObj name="Equation" r:id="rId9" imgW="1727200" imgH="2921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588" y="785813"/>
                        <a:ext cx="3554412" cy="6080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D581AB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761" name="Object 17"/>
          <p:cNvGraphicFramePr>
            <a:graphicFrameLocks noChangeAspect="1"/>
          </p:cNvGraphicFramePr>
          <p:nvPr/>
        </p:nvGraphicFramePr>
        <p:xfrm>
          <a:off x="3670300" y="2066925"/>
          <a:ext cx="2946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Equation" r:id="rId11" imgW="1409088" imgH="291973" progId="Equation.DSMT4">
                  <p:embed/>
                </p:oleObj>
              </mc:Choice>
              <mc:Fallback>
                <p:oleObj name="Equation" r:id="rId11" imgW="1409088" imgH="291973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0" y="2066925"/>
                        <a:ext cx="2946400" cy="615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55" name="Rectangle 11"/>
          <p:cNvSpPr>
            <a:spLocks noChangeArrowheads="1"/>
          </p:cNvSpPr>
          <p:nvPr/>
        </p:nvSpPr>
        <p:spPr bwMode="auto">
          <a:xfrm>
            <a:off x="850900" y="717550"/>
            <a:ext cx="10985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上支路</a:t>
            </a:r>
          </a:p>
        </p:txBody>
      </p: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806450" y="23177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下支路</a:t>
            </a:r>
          </a:p>
        </p:txBody>
      </p:sp>
      <p:sp>
        <p:nvSpPr>
          <p:cNvPr id="543762" name="Rectangle 18"/>
          <p:cNvSpPr>
            <a:spLocks noChangeArrowheads="1"/>
          </p:cNvSpPr>
          <p:nvPr/>
        </p:nvSpPr>
        <p:spPr bwMode="auto">
          <a:xfrm>
            <a:off x="3149600" y="5222875"/>
            <a:ext cx="3811588" cy="10064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38100" cmpd="dbl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b="1" i="1" dirty="0">
                <a:ea typeface="华文中宋" pitchFamily="2" charset="-122"/>
              </a:rPr>
              <a:t>    V</a:t>
            </a:r>
            <a:r>
              <a:rPr lang="en-US" altLang="zh-CN" sz="2400" b="1" baseline="-25000" dirty="0">
                <a:ea typeface="华文中宋" pitchFamily="2" charset="-122"/>
              </a:rPr>
              <a:t>1</a:t>
            </a:r>
            <a:r>
              <a:rPr lang="en-US" altLang="zh-CN" sz="2400" b="1" dirty="0">
                <a:ea typeface="华文中宋" pitchFamily="2" charset="-122"/>
              </a:rPr>
              <a:t> </a:t>
            </a:r>
            <a:r>
              <a:rPr lang="en-US" altLang="zh-CN" sz="2400" b="1" dirty="0"/>
              <a:t>&gt;</a:t>
            </a:r>
            <a:r>
              <a:rPr lang="en-US" altLang="zh-CN" sz="2400" b="1" dirty="0">
                <a:ea typeface="华文中宋" pitchFamily="2" charset="-122"/>
              </a:rPr>
              <a:t> V</a:t>
            </a:r>
            <a:r>
              <a:rPr lang="en-US" altLang="zh-CN" sz="2400" b="1" baseline="-25000" dirty="0">
                <a:ea typeface="华文中宋" pitchFamily="2" charset="-122"/>
              </a:rPr>
              <a:t>2  </a:t>
            </a:r>
            <a:r>
              <a:rPr lang="zh-CN" altLang="en-US" sz="2400" dirty="0">
                <a:ea typeface="华文中宋" pitchFamily="2" charset="-122"/>
              </a:rPr>
              <a:t>时， 判为 </a:t>
            </a:r>
            <a:r>
              <a:rPr lang="zh-CN" altLang="en-US" sz="2400" b="1" dirty="0">
                <a:ea typeface="华文中宋" pitchFamily="2" charset="-122"/>
              </a:rPr>
              <a:t>“</a:t>
            </a:r>
            <a:r>
              <a:rPr lang="en-US" altLang="zh-CN" sz="2400" b="1" dirty="0">
                <a:ea typeface="华文中宋" pitchFamily="2" charset="-122"/>
              </a:rPr>
              <a:t>1”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b="1" i="1" dirty="0">
                <a:ea typeface="华文中宋" pitchFamily="2" charset="-122"/>
              </a:rPr>
              <a:t>    V</a:t>
            </a:r>
            <a:r>
              <a:rPr lang="en-US" altLang="zh-CN" sz="2400" b="1" baseline="-25000" dirty="0">
                <a:ea typeface="华文中宋" pitchFamily="2" charset="-122"/>
              </a:rPr>
              <a:t>1</a:t>
            </a:r>
            <a:r>
              <a:rPr lang="en-US" altLang="zh-CN" sz="2400" b="1" dirty="0">
                <a:ea typeface="华文中宋" pitchFamily="2" charset="-122"/>
              </a:rPr>
              <a:t> </a:t>
            </a:r>
            <a:r>
              <a:rPr lang="en-US" altLang="zh-CN" sz="2400" b="1" dirty="0">
                <a:sym typeface="Symbol" pitchFamily="18" charset="2"/>
              </a:rPr>
              <a:t>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ea typeface="华文中宋" pitchFamily="2" charset="-122"/>
              </a:rPr>
              <a:t> V</a:t>
            </a:r>
            <a:r>
              <a:rPr lang="en-US" altLang="zh-CN" sz="2400" b="1" baseline="-25000" dirty="0">
                <a:ea typeface="华文中宋" pitchFamily="2" charset="-122"/>
              </a:rPr>
              <a:t>2  </a:t>
            </a:r>
            <a:r>
              <a:rPr lang="zh-CN" altLang="en-US" sz="2400" dirty="0">
                <a:ea typeface="华文中宋" pitchFamily="2" charset="-122"/>
              </a:rPr>
              <a:t>时， 判为 </a:t>
            </a:r>
            <a:r>
              <a:rPr lang="zh-CN" altLang="en-US" sz="2400" b="1" dirty="0">
                <a:ea typeface="华文中宋" pitchFamily="2" charset="-122"/>
              </a:rPr>
              <a:t>“</a:t>
            </a:r>
            <a:r>
              <a:rPr lang="en-US" altLang="zh-CN" sz="2400" b="1" dirty="0">
                <a:ea typeface="华文中宋" pitchFamily="2" charset="-122"/>
              </a:rPr>
              <a:t>0”</a:t>
            </a:r>
          </a:p>
        </p:txBody>
      </p:sp>
      <p:sp>
        <p:nvSpPr>
          <p:cNvPr id="18" name="Oval 33"/>
          <p:cNvSpPr>
            <a:spLocks noChangeArrowheads="1"/>
          </p:cNvSpPr>
          <p:nvPr/>
        </p:nvSpPr>
        <p:spPr bwMode="auto">
          <a:xfrm>
            <a:off x="1979613" y="5251450"/>
            <a:ext cx="1169987" cy="84613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999FF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判决</a:t>
            </a:r>
          </a:p>
          <a:p>
            <a:pPr algn="ctr">
              <a:defRPr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规则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3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54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54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54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54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43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43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543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43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54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1" grpId="0"/>
      <p:bldP spid="543752" grpId="0"/>
      <p:bldP spid="543753" grpId="0"/>
      <p:bldP spid="543755" grpId="0" animBg="1"/>
      <p:bldP spid="543756" grpId="0"/>
      <p:bldP spid="543762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A632F97-B712-4577-AD21-E6340AB9FCB9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3491" name="Rectangle 5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3492" name="Rectangle 7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3493" name="Rectangle 17"/>
          <p:cNvSpPr>
            <a:spLocks noChangeArrowheads="1"/>
          </p:cNvSpPr>
          <p:nvPr/>
        </p:nvSpPr>
        <p:spPr bwMode="auto">
          <a:xfrm>
            <a:off x="882650" y="1117600"/>
            <a:ext cx="4640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0000CC"/>
              </a:buClr>
              <a:buSzPct val="55000"/>
            </a:pPr>
            <a:r>
              <a:rPr lang="zh-CN" altLang="en-US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 发“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ea typeface="华文中宋" pitchFamily="2" charset="-122"/>
                <a:cs typeface="Arial" charset="0"/>
              </a:rPr>
              <a:t>1</a:t>
            </a:r>
            <a:r>
              <a:rPr lang="en-US" altLang="zh-CN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” 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>
                <a:solidFill>
                  <a:srgbClr val="0033CC"/>
                </a:solidFill>
                <a:latin typeface="Arial" charset="0"/>
                <a:ea typeface="华文中宋" pitchFamily="2" charset="-122"/>
              </a:rPr>
              <a:t>0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的概率为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63494" name="Object 23"/>
          <p:cNvGraphicFramePr>
            <a:graphicFrameLocks noChangeAspect="1"/>
          </p:cNvGraphicFramePr>
          <p:nvPr/>
        </p:nvGraphicFramePr>
        <p:xfrm>
          <a:off x="1193800" y="1873250"/>
          <a:ext cx="280828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Equation" r:id="rId3" imgW="1231366" imgH="228501" progId="Equation.DSMT4">
                  <p:embed/>
                </p:oleObj>
              </mc:Choice>
              <mc:Fallback>
                <p:oleObj name="Equation" r:id="rId3" imgW="1231366" imgH="228501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1873250"/>
                        <a:ext cx="2808288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24"/>
          <p:cNvGraphicFramePr>
            <a:graphicFrameLocks noChangeAspect="1"/>
          </p:cNvGraphicFramePr>
          <p:nvPr/>
        </p:nvGraphicFramePr>
        <p:xfrm>
          <a:off x="2216150" y="3717925"/>
          <a:ext cx="473551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Equation" r:id="rId5" imgW="1917700" imgH="381000" progId="Equation.DSMT4">
                  <p:embed/>
                </p:oleObj>
              </mc:Choice>
              <mc:Fallback>
                <p:oleObj name="Equation" r:id="rId5" imgW="1917700" imgH="3810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3717925"/>
                        <a:ext cx="473551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32"/>
          <p:cNvGraphicFramePr>
            <a:graphicFrameLocks noChangeAspect="1"/>
          </p:cNvGraphicFramePr>
          <p:nvPr/>
        </p:nvGraphicFramePr>
        <p:xfrm>
          <a:off x="2216150" y="2727325"/>
          <a:ext cx="34067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Equation" r:id="rId7" imgW="1397000" imgH="381000" progId="Equation.DSMT4">
                  <p:embed/>
                </p:oleObj>
              </mc:Choice>
              <mc:Fallback>
                <p:oleObj name="Equation" r:id="rId7" imgW="1397000" imgH="3810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727325"/>
                        <a:ext cx="34067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25"/>
          <p:cNvSpPr>
            <a:spLocks noChangeArrowheads="1"/>
          </p:cNvSpPr>
          <p:nvPr/>
        </p:nvSpPr>
        <p:spPr bwMode="auto">
          <a:xfrm>
            <a:off x="793750" y="5162550"/>
            <a:ext cx="116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charset="0"/>
              </a:rPr>
              <a:t>可得：</a:t>
            </a:r>
          </a:p>
        </p:txBody>
      </p:sp>
      <p:graphicFrame>
        <p:nvGraphicFramePr>
          <p:cNvPr id="63498" name="Object 18"/>
          <p:cNvGraphicFramePr>
            <a:graphicFrameLocks noChangeAspect="1"/>
          </p:cNvGraphicFramePr>
          <p:nvPr/>
        </p:nvGraphicFramePr>
        <p:xfrm>
          <a:off x="2171700" y="5140325"/>
          <a:ext cx="36449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公式" r:id="rId9" imgW="1574800" imgH="393700" progId="Equation.3">
                  <p:embed/>
                </p:oleObj>
              </mc:Choice>
              <mc:Fallback>
                <p:oleObj name="公式" r:id="rId9" imgW="1574800" imgH="393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140325"/>
                        <a:ext cx="3644900" cy="9112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A5A5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9" name="Object 7"/>
          <p:cNvGraphicFramePr>
            <a:graphicFrameLocks noChangeAspect="1"/>
          </p:cNvGraphicFramePr>
          <p:nvPr/>
        </p:nvGraphicFramePr>
        <p:xfrm>
          <a:off x="6572250" y="5073650"/>
          <a:ext cx="11557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公式" r:id="rId11" imgW="545863" imgH="457002" progId="Equation.3">
                  <p:embed/>
                </p:oleObj>
              </mc:Choice>
              <mc:Fallback>
                <p:oleObj name="公式" r:id="rId11" imgW="545863" imgH="45700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0" y="5073650"/>
                        <a:ext cx="115570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0959CE5-2792-4D5E-AEB1-B1F497D1C1D0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58103" name="Rectangle 55"/>
          <p:cNvSpPr>
            <a:spLocks noChangeArrowheads="1"/>
          </p:cNvSpPr>
          <p:nvPr/>
        </p:nvSpPr>
        <p:spPr bwMode="auto">
          <a:xfrm rot="5400000">
            <a:off x="4791075" y="2168525"/>
            <a:ext cx="4275138" cy="3735388"/>
          </a:xfrm>
          <a:prstGeom prst="rect">
            <a:avLst/>
          </a:prstGeom>
          <a:solidFill>
            <a:schemeClr val="bg1">
              <a:lumMod val="95000"/>
              <a:alpha val="58823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lvl="2" algn="ctr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None/>
              <a:defRPr/>
            </a:pPr>
            <a:endParaRPr lang="en-US" altLang="zh-CN" b="1">
              <a:solidFill>
                <a:srgbClr val="10880A"/>
              </a:solidFill>
            </a:endParaRPr>
          </a:p>
          <a:p>
            <a:pPr algn="ctr" eaLnBrk="0" hangingPunct="0">
              <a:defRPr/>
            </a:pPr>
            <a:endParaRPr lang="en-US" altLang="zh-CN"/>
          </a:p>
        </p:txBody>
      </p:sp>
      <p:sp>
        <p:nvSpPr>
          <p:cNvPr id="258053" name="Line 5"/>
          <p:cNvSpPr>
            <a:spLocks noChangeShapeType="1"/>
          </p:cNvSpPr>
          <p:nvPr/>
        </p:nvSpPr>
        <p:spPr bwMode="auto">
          <a:xfrm>
            <a:off x="1376363" y="4576763"/>
            <a:ext cx="3419475" cy="2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54" name="Line 6"/>
          <p:cNvSpPr>
            <a:spLocks noChangeShapeType="1"/>
          </p:cNvSpPr>
          <p:nvPr/>
        </p:nvSpPr>
        <p:spPr bwMode="auto">
          <a:xfrm flipV="1">
            <a:off x="1376363" y="3638550"/>
            <a:ext cx="3465512" cy="41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55" name="Line 7"/>
          <p:cNvSpPr>
            <a:spLocks noChangeShapeType="1"/>
          </p:cNvSpPr>
          <p:nvPr/>
        </p:nvSpPr>
        <p:spPr bwMode="auto">
          <a:xfrm flipV="1">
            <a:off x="1376363" y="5662613"/>
            <a:ext cx="3419475" cy="36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8056" name="Object 8"/>
          <p:cNvGraphicFramePr>
            <a:graphicFrameLocks noChangeAspect="1"/>
          </p:cNvGraphicFramePr>
          <p:nvPr/>
        </p:nvGraphicFramePr>
        <p:xfrm>
          <a:off x="1900238" y="4195763"/>
          <a:ext cx="5476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Visio" r:id="rId3" imgW="1477873" imgH="766199" progId="Visio.Drawing.11">
                  <p:embed/>
                </p:oleObj>
              </mc:Choice>
              <mc:Fallback>
                <p:oleObj name="Visio" r:id="rId3" imgW="1477873" imgH="766199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4195763"/>
                        <a:ext cx="54768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7" name="Object 9"/>
          <p:cNvGraphicFramePr>
            <a:graphicFrameLocks noChangeAspect="1"/>
          </p:cNvGraphicFramePr>
          <p:nvPr/>
        </p:nvGraphicFramePr>
        <p:xfrm>
          <a:off x="4030663" y="4195763"/>
          <a:ext cx="5476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3" name="Visio" r:id="rId5" imgW="1477873" imgH="766199" progId="Visio.Drawing.11">
                  <p:embed/>
                </p:oleObj>
              </mc:Choice>
              <mc:Fallback>
                <p:oleObj name="Visio" r:id="rId5" imgW="1477873" imgH="766199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195763"/>
                        <a:ext cx="54768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9" name="Object 11"/>
          <p:cNvGraphicFramePr>
            <a:graphicFrameLocks noChangeAspect="1"/>
          </p:cNvGraphicFramePr>
          <p:nvPr/>
        </p:nvGraphicFramePr>
        <p:xfrm>
          <a:off x="3495675" y="4195763"/>
          <a:ext cx="5476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Visio" r:id="rId6" imgW="1477873" imgH="766199" progId="Visio.Drawing.11">
                  <p:embed/>
                </p:oleObj>
              </mc:Choice>
              <mc:Fallback>
                <p:oleObj name="Visio" r:id="rId6" imgW="1477873" imgH="766199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4195763"/>
                        <a:ext cx="54768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60" name="Object 12"/>
          <p:cNvGraphicFramePr>
            <a:graphicFrameLocks noChangeAspect="1"/>
          </p:cNvGraphicFramePr>
          <p:nvPr/>
        </p:nvGraphicFramePr>
        <p:xfrm>
          <a:off x="2959100" y="4192588"/>
          <a:ext cx="5476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Visio" r:id="rId7" imgW="1477873" imgH="766199" progId="Visio.Drawing.11">
                  <p:embed/>
                </p:oleObj>
              </mc:Choice>
              <mc:Fallback>
                <p:oleObj name="Visio" r:id="rId7" imgW="1477873" imgH="766199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4192588"/>
                        <a:ext cx="54768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61" name="Object 13"/>
          <p:cNvGraphicFramePr>
            <a:graphicFrameLocks noChangeAspect="1"/>
          </p:cNvGraphicFramePr>
          <p:nvPr/>
        </p:nvGraphicFramePr>
        <p:xfrm>
          <a:off x="2976563" y="5310188"/>
          <a:ext cx="5476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Visio" r:id="rId8" imgW="1477873" imgH="766199" progId="Visio.Drawing.11">
                  <p:embed/>
                </p:oleObj>
              </mc:Choice>
              <mc:Fallback>
                <p:oleObj name="Visio" r:id="rId8" imgW="1477873" imgH="766199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5310188"/>
                        <a:ext cx="54768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62" name="Object 14"/>
          <p:cNvGraphicFramePr>
            <a:graphicFrameLocks noChangeAspect="1"/>
          </p:cNvGraphicFramePr>
          <p:nvPr/>
        </p:nvGraphicFramePr>
        <p:xfrm>
          <a:off x="2428875" y="4195763"/>
          <a:ext cx="5476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Visio" r:id="rId9" imgW="1477873" imgH="766199" progId="Visio.Drawing.11">
                  <p:embed/>
                </p:oleObj>
              </mc:Choice>
              <mc:Fallback>
                <p:oleObj name="Visio" r:id="rId9" imgW="1477873" imgH="766199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195763"/>
                        <a:ext cx="54768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63" name="Object 15"/>
          <p:cNvGraphicFramePr>
            <a:graphicFrameLocks noChangeAspect="1"/>
          </p:cNvGraphicFramePr>
          <p:nvPr/>
        </p:nvGraphicFramePr>
        <p:xfrm>
          <a:off x="4030663" y="5295900"/>
          <a:ext cx="547687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Visio" r:id="rId10" imgW="1486918" imgH="775592" progId="Visio.Drawing.11">
                  <p:embed/>
                </p:oleObj>
              </mc:Choice>
              <mc:Fallback>
                <p:oleObj name="Visio" r:id="rId10" imgW="1486918" imgH="775592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5295900"/>
                        <a:ext cx="547687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64" name="Line 16"/>
          <p:cNvSpPr>
            <a:spLocks noChangeShapeType="1"/>
          </p:cNvSpPr>
          <p:nvPr/>
        </p:nvSpPr>
        <p:spPr bwMode="auto">
          <a:xfrm>
            <a:off x="1376363" y="335756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65" name="Line 17"/>
          <p:cNvSpPr>
            <a:spLocks noChangeShapeType="1"/>
          </p:cNvSpPr>
          <p:nvPr/>
        </p:nvSpPr>
        <p:spPr bwMode="auto">
          <a:xfrm>
            <a:off x="1909763" y="335756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66" name="Line 18"/>
          <p:cNvSpPr>
            <a:spLocks noChangeShapeType="1"/>
          </p:cNvSpPr>
          <p:nvPr/>
        </p:nvSpPr>
        <p:spPr bwMode="auto">
          <a:xfrm>
            <a:off x="2443163" y="335756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67" name="Line 19"/>
          <p:cNvSpPr>
            <a:spLocks noChangeShapeType="1"/>
          </p:cNvSpPr>
          <p:nvPr/>
        </p:nvSpPr>
        <p:spPr bwMode="auto">
          <a:xfrm>
            <a:off x="2976563" y="335756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68" name="Line 20"/>
          <p:cNvSpPr>
            <a:spLocks noChangeShapeType="1"/>
          </p:cNvSpPr>
          <p:nvPr/>
        </p:nvSpPr>
        <p:spPr bwMode="auto">
          <a:xfrm>
            <a:off x="3506788" y="3298825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8069" name="Line 21"/>
          <p:cNvSpPr>
            <a:spLocks noChangeShapeType="1"/>
          </p:cNvSpPr>
          <p:nvPr/>
        </p:nvSpPr>
        <p:spPr bwMode="auto">
          <a:xfrm>
            <a:off x="4043363" y="335756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8072" name="Object 24"/>
          <p:cNvGraphicFramePr>
            <a:graphicFrameLocks noChangeAspect="1"/>
          </p:cNvGraphicFramePr>
          <p:nvPr/>
        </p:nvGraphicFramePr>
        <p:xfrm>
          <a:off x="1362075" y="4195763"/>
          <a:ext cx="5476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Visio" r:id="rId12" imgW="1477873" imgH="766199" progId="Visio.Drawing.11">
                  <p:embed/>
                </p:oleObj>
              </mc:Choice>
              <mc:Fallback>
                <p:oleObj name="Visio" r:id="rId12" imgW="1477873" imgH="766199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195763"/>
                        <a:ext cx="54768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73" name="Object 25"/>
          <p:cNvGraphicFramePr>
            <a:graphicFrameLocks noChangeAspect="1"/>
          </p:cNvGraphicFramePr>
          <p:nvPr/>
        </p:nvGraphicFramePr>
        <p:xfrm>
          <a:off x="1362075" y="5324475"/>
          <a:ext cx="547688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0" name="Visio" r:id="rId13" imgW="1477873" imgH="766199" progId="Visio.Drawing.11">
                  <p:embed/>
                </p:oleObj>
              </mc:Choice>
              <mc:Fallback>
                <p:oleObj name="Visio" r:id="rId13" imgW="1477873" imgH="766199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5324475"/>
                        <a:ext cx="547688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74" name="Rectangle 26"/>
          <p:cNvSpPr>
            <a:spLocks noChangeArrowheads="1"/>
          </p:cNvSpPr>
          <p:nvPr/>
        </p:nvSpPr>
        <p:spPr bwMode="auto">
          <a:xfrm>
            <a:off x="1376363" y="3441700"/>
            <a:ext cx="533400" cy="228600"/>
          </a:xfrm>
          <a:prstGeom prst="rect">
            <a:avLst/>
          </a:prstGeom>
          <a:solidFill>
            <a:srgbClr val="E5E5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58075" name="Rectangle 27"/>
          <p:cNvSpPr>
            <a:spLocks noChangeArrowheads="1"/>
          </p:cNvSpPr>
          <p:nvPr/>
        </p:nvSpPr>
        <p:spPr bwMode="auto">
          <a:xfrm>
            <a:off x="4044950" y="3429000"/>
            <a:ext cx="533400" cy="228600"/>
          </a:xfrm>
          <a:prstGeom prst="rect">
            <a:avLst/>
          </a:prstGeom>
          <a:solidFill>
            <a:srgbClr val="E5E5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58076" name="Rectangle 28"/>
          <p:cNvSpPr>
            <a:spLocks noChangeArrowheads="1"/>
          </p:cNvSpPr>
          <p:nvPr/>
        </p:nvSpPr>
        <p:spPr bwMode="auto">
          <a:xfrm>
            <a:off x="2976563" y="3430588"/>
            <a:ext cx="533400" cy="228600"/>
          </a:xfrm>
          <a:prstGeom prst="rect">
            <a:avLst/>
          </a:prstGeom>
          <a:solidFill>
            <a:srgbClr val="E5E5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58077" name="Rectangle 29"/>
          <p:cNvSpPr>
            <a:spLocks noChangeArrowheads="1"/>
          </p:cNvSpPr>
          <p:nvPr/>
        </p:nvSpPr>
        <p:spPr bwMode="auto">
          <a:xfrm>
            <a:off x="2443163" y="3430588"/>
            <a:ext cx="533400" cy="228600"/>
          </a:xfrm>
          <a:prstGeom prst="rect">
            <a:avLst/>
          </a:prstGeom>
          <a:solidFill>
            <a:srgbClr val="E5E5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58078" name="Text Box 30"/>
          <p:cNvSpPr txBox="1">
            <a:spLocks noChangeArrowheads="1"/>
          </p:cNvSpPr>
          <p:nvPr/>
        </p:nvSpPr>
        <p:spPr bwMode="auto">
          <a:xfrm>
            <a:off x="1376363" y="3090863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 1</a:t>
            </a:r>
          </a:p>
        </p:txBody>
      </p:sp>
      <p:sp>
        <p:nvSpPr>
          <p:cNvPr id="258079" name="Text Box 31"/>
          <p:cNvSpPr txBox="1">
            <a:spLocks noChangeArrowheads="1"/>
          </p:cNvSpPr>
          <p:nvPr/>
        </p:nvSpPr>
        <p:spPr bwMode="auto">
          <a:xfrm>
            <a:off x="1909763" y="3090863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  0</a:t>
            </a:r>
          </a:p>
        </p:txBody>
      </p:sp>
      <p:sp>
        <p:nvSpPr>
          <p:cNvPr id="258080" name="Text Box 32"/>
          <p:cNvSpPr txBox="1">
            <a:spLocks noChangeArrowheads="1"/>
          </p:cNvSpPr>
          <p:nvPr/>
        </p:nvSpPr>
        <p:spPr bwMode="auto">
          <a:xfrm>
            <a:off x="2519363" y="3090863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 1</a:t>
            </a:r>
          </a:p>
        </p:txBody>
      </p:sp>
      <p:sp>
        <p:nvSpPr>
          <p:cNvPr id="258081" name="Text Box 33"/>
          <p:cNvSpPr txBox="1">
            <a:spLocks noChangeArrowheads="1"/>
          </p:cNvSpPr>
          <p:nvPr/>
        </p:nvSpPr>
        <p:spPr bwMode="auto">
          <a:xfrm>
            <a:off x="3052763" y="3090863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 1</a:t>
            </a:r>
          </a:p>
        </p:txBody>
      </p:sp>
      <p:sp>
        <p:nvSpPr>
          <p:cNvPr id="258082" name="Text Box 34"/>
          <p:cNvSpPr txBox="1">
            <a:spLocks noChangeArrowheads="1"/>
          </p:cNvSpPr>
          <p:nvPr/>
        </p:nvSpPr>
        <p:spPr bwMode="auto">
          <a:xfrm>
            <a:off x="3662363" y="3090863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0</a:t>
            </a:r>
          </a:p>
        </p:txBody>
      </p:sp>
      <p:sp>
        <p:nvSpPr>
          <p:cNvPr id="258084" name="Text Box 36"/>
          <p:cNvSpPr txBox="1">
            <a:spLocks noChangeArrowheads="1"/>
          </p:cNvSpPr>
          <p:nvPr/>
        </p:nvSpPr>
        <p:spPr bwMode="auto">
          <a:xfrm>
            <a:off x="4160838" y="3073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Tahoma" pitchFamily="34" charset="0"/>
                <a:ea typeface="宋体" pitchFamily="2" charset="-122"/>
              </a:rPr>
              <a:t>1</a:t>
            </a:r>
          </a:p>
        </p:txBody>
      </p:sp>
      <p:graphicFrame>
        <p:nvGraphicFramePr>
          <p:cNvPr id="258085" name="Object 37"/>
          <p:cNvGraphicFramePr>
            <a:graphicFrameLocks noChangeAspect="1"/>
          </p:cNvGraphicFramePr>
          <p:nvPr/>
        </p:nvGraphicFramePr>
        <p:xfrm>
          <a:off x="2443163" y="5338763"/>
          <a:ext cx="5476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1" name="Visio" r:id="rId14" imgW="1486918" imgH="775592" progId="Visio.Drawing.11">
                  <p:embed/>
                </p:oleObj>
              </mc:Choice>
              <mc:Fallback>
                <p:oleObj name="Visio" r:id="rId14" imgW="1486918" imgH="775592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5338763"/>
                        <a:ext cx="54768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86" name="Text Box 38"/>
          <p:cNvSpPr txBox="1">
            <a:spLocks noChangeArrowheads="1"/>
          </p:cNvSpPr>
          <p:nvPr/>
        </p:nvSpPr>
        <p:spPr bwMode="auto">
          <a:xfrm>
            <a:off x="700088" y="3254375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ea typeface="宋体" pitchFamily="2" charset="-122"/>
              </a:rPr>
              <a:t>s(t)</a:t>
            </a:r>
          </a:p>
        </p:txBody>
      </p:sp>
      <p:sp>
        <p:nvSpPr>
          <p:cNvPr id="258087" name="Text Box 39"/>
          <p:cNvSpPr txBox="1">
            <a:spLocks noChangeArrowheads="1"/>
          </p:cNvSpPr>
          <p:nvPr/>
        </p:nvSpPr>
        <p:spPr bwMode="auto">
          <a:xfrm>
            <a:off x="565150" y="4154488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latin typeface="Tahoma" pitchFamily="34" charset="0"/>
                <a:ea typeface="华文中宋" pitchFamily="2" charset="-122"/>
              </a:rPr>
              <a:t>载波</a:t>
            </a:r>
          </a:p>
        </p:txBody>
      </p:sp>
      <p:sp>
        <p:nvSpPr>
          <p:cNvPr id="258088" name="Text Box 40"/>
          <p:cNvSpPr txBox="1">
            <a:spLocks noChangeArrowheads="1"/>
          </p:cNvSpPr>
          <p:nvPr/>
        </p:nvSpPr>
        <p:spPr bwMode="auto">
          <a:xfrm>
            <a:off x="476250" y="5272088"/>
            <a:ext cx="1042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ea typeface="宋体" pitchFamily="2" charset="-122"/>
              </a:rPr>
              <a:t>2ASK</a:t>
            </a:r>
          </a:p>
        </p:txBody>
      </p:sp>
      <p:sp>
        <p:nvSpPr>
          <p:cNvPr id="258089" name="Text Box 41"/>
          <p:cNvSpPr txBox="1">
            <a:spLocks noChangeArrowheads="1"/>
          </p:cNvSpPr>
          <p:nvPr/>
        </p:nvSpPr>
        <p:spPr bwMode="auto">
          <a:xfrm>
            <a:off x="4665663" y="35687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i="1">
                <a:ea typeface="宋体" pitchFamily="2" charset="-122"/>
              </a:rPr>
              <a:t>t</a:t>
            </a:r>
          </a:p>
        </p:txBody>
      </p:sp>
      <p:graphicFrame>
        <p:nvGraphicFramePr>
          <p:cNvPr id="258090" name="Object 42"/>
          <p:cNvGraphicFramePr>
            <a:graphicFrameLocks noChangeAspect="1"/>
          </p:cNvGraphicFramePr>
          <p:nvPr/>
        </p:nvGraphicFramePr>
        <p:xfrm>
          <a:off x="5283200" y="2168525"/>
          <a:ext cx="31877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Equation" r:id="rId15" imgW="1308100" imgH="228600" progId="Equation.DSMT4">
                  <p:embed/>
                </p:oleObj>
              </mc:Choice>
              <mc:Fallback>
                <p:oleObj name="Equation" r:id="rId15" imgW="1308100" imgH="2286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2168525"/>
                        <a:ext cx="3187700" cy="601663"/>
                      </a:xfrm>
                      <a:prstGeom prst="rect">
                        <a:avLst/>
                      </a:prstGeom>
                      <a:solidFill>
                        <a:schemeClr val="bg1">
                          <a:alpha val="83920"/>
                        </a:schemeClr>
                      </a:solidFill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7" dist="17961" dir="2700000">
                          <a:srgbClr val="3D3D99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91" name="Object 43"/>
          <p:cNvGraphicFramePr>
            <a:graphicFrameLocks noChangeAspect="1"/>
          </p:cNvGraphicFramePr>
          <p:nvPr/>
        </p:nvGraphicFramePr>
        <p:xfrm>
          <a:off x="5535613" y="3068638"/>
          <a:ext cx="30734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3" name="Equation" r:id="rId17" imgW="1346200" imgH="342900" progId="Equation.DSMT4">
                  <p:embed/>
                </p:oleObj>
              </mc:Choice>
              <mc:Fallback>
                <p:oleObj name="Equation" r:id="rId17" imgW="1346200" imgH="3429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613" y="3068638"/>
                        <a:ext cx="30734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77777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92" name="Object 44"/>
          <p:cNvGraphicFramePr>
            <a:graphicFrameLocks noChangeAspect="1"/>
          </p:cNvGraphicFramePr>
          <p:nvPr/>
        </p:nvGraphicFramePr>
        <p:xfrm>
          <a:off x="5788025" y="4014788"/>
          <a:ext cx="2474913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4" name="Equation" r:id="rId19" imgW="1181100" imgH="457200" progId="Equation.DSMT4">
                  <p:embed/>
                </p:oleObj>
              </mc:Choice>
              <mc:Fallback>
                <p:oleObj name="Equation" r:id="rId19" imgW="1181100" imgH="4572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025" y="4014788"/>
                        <a:ext cx="2474913" cy="963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93" name="Rectangle 45"/>
          <p:cNvSpPr>
            <a:spLocks noChangeArrowheads="1"/>
          </p:cNvSpPr>
          <p:nvPr/>
        </p:nvSpPr>
        <p:spPr bwMode="auto">
          <a:xfrm>
            <a:off x="4711700" y="1265238"/>
            <a:ext cx="172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 表达式：</a:t>
            </a:r>
          </a:p>
        </p:txBody>
      </p:sp>
      <p:sp>
        <p:nvSpPr>
          <p:cNvPr id="258095" name="Rectangle 47"/>
          <p:cNvSpPr>
            <a:spLocks noChangeArrowheads="1"/>
          </p:cNvSpPr>
          <p:nvPr/>
        </p:nvSpPr>
        <p:spPr bwMode="auto">
          <a:xfrm>
            <a:off x="5364163" y="5408613"/>
            <a:ext cx="334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800080"/>
                </a:solidFill>
              </a:rPr>
              <a:t> 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  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2ASK</a:t>
            </a:r>
            <a:r>
              <a:rPr lang="en-US" altLang="zh-CN" sz="2400" b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也称</a:t>
            </a:r>
            <a:r>
              <a:rPr lang="zh-CN" altLang="en-US" sz="240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OOK</a:t>
            </a:r>
          </a:p>
        </p:txBody>
      </p:sp>
      <p:sp>
        <p:nvSpPr>
          <p:cNvPr id="258097" name="Text Box 49"/>
          <p:cNvSpPr txBox="1">
            <a:spLocks noChangeArrowheads="1"/>
          </p:cNvSpPr>
          <p:nvPr/>
        </p:nvSpPr>
        <p:spPr bwMode="auto">
          <a:xfrm>
            <a:off x="4665663" y="4551363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i="1">
                <a:ea typeface="宋体" pitchFamily="2" charset="-122"/>
              </a:rPr>
              <a:t>t</a:t>
            </a:r>
          </a:p>
        </p:txBody>
      </p:sp>
      <p:sp>
        <p:nvSpPr>
          <p:cNvPr id="258098" name="Text Box 50"/>
          <p:cNvSpPr txBox="1">
            <a:spLocks noChangeArrowheads="1"/>
          </p:cNvSpPr>
          <p:nvPr/>
        </p:nvSpPr>
        <p:spPr bwMode="auto">
          <a:xfrm>
            <a:off x="4616450" y="56134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i="1">
                <a:ea typeface="宋体" pitchFamily="2" charset="-122"/>
              </a:rPr>
              <a:t>t</a:t>
            </a:r>
          </a:p>
        </p:txBody>
      </p:sp>
      <p:sp>
        <p:nvSpPr>
          <p:cNvPr id="9260" name="Rectangle 52"/>
          <p:cNvSpPr>
            <a:spLocks noChangeArrowheads="1"/>
          </p:cNvSpPr>
          <p:nvPr/>
        </p:nvSpPr>
        <p:spPr bwMode="auto">
          <a:xfrm>
            <a:off x="701675" y="1277938"/>
            <a:ext cx="151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 原理：</a:t>
            </a:r>
          </a:p>
        </p:txBody>
      </p:sp>
      <p:sp>
        <p:nvSpPr>
          <p:cNvPr id="9261" name="Rectangle 53"/>
          <p:cNvSpPr>
            <a:spLocks noChangeArrowheads="1"/>
          </p:cNvSpPr>
          <p:nvPr/>
        </p:nvSpPr>
        <p:spPr bwMode="auto">
          <a:xfrm>
            <a:off x="701675" y="2139950"/>
            <a:ext cx="1511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 波形：</a:t>
            </a:r>
          </a:p>
        </p:txBody>
      </p:sp>
      <p:sp>
        <p:nvSpPr>
          <p:cNvPr id="258104" name="AutoShape 56"/>
          <p:cNvSpPr>
            <a:spLocks noChangeArrowheads="1"/>
          </p:cNvSpPr>
          <p:nvPr/>
        </p:nvSpPr>
        <p:spPr bwMode="auto">
          <a:xfrm>
            <a:off x="6911975" y="1289050"/>
            <a:ext cx="1216025" cy="539750"/>
          </a:xfrm>
          <a:prstGeom prst="wedgeRoundRectCallout">
            <a:avLst>
              <a:gd name="adj1" fmla="val -27097"/>
              <a:gd name="adj2" fmla="val 121426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Arial" charset="0"/>
                <a:ea typeface="宋体" pitchFamily="2" charset="-122"/>
              </a:rPr>
              <a:t>单极性</a:t>
            </a:r>
          </a:p>
        </p:txBody>
      </p:sp>
      <p:sp>
        <p:nvSpPr>
          <p:cNvPr id="258112" name="Text Box 64"/>
          <p:cNvSpPr txBox="1">
            <a:spLocks noChangeArrowheads="1"/>
          </p:cNvSpPr>
          <p:nvPr/>
        </p:nvSpPr>
        <p:spPr bwMode="auto">
          <a:xfrm>
            <a:off x="1920875" y="3667125"/>
            <a:ext cx="585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i="1">
                <a:ea typeface="宋体" pitchFamily="2" charset="-122"/>
              </a:rPr>
              <a:t>T</a:t>
            </a:r>
            <a:r>
              <a:rPr lang="en-US" altLang="zh-CN" sz="2000" baseline="-25000">
                <a:ea typeface="宋体" pitchFamily="2" charset="-122"/>
              </a:rPr>
              <a:t>B</a:t>
            </a:r>
            <a:endParaRPr lang="en-US" altLang="zh-CN" sz="2000">
              <a:ea typeface="宋体" pitchFamily="2" charset="-122"/>
            </a:endParaRPr>
          </a:p>
        </p:txBody>
      </p:sp>
      <p:sp>
        <p:nvSpPr>
          <p:cNvPr id="258114" name="AutoShape 66"/>
          <p:cNvSpPr>
            <a:spLocks noChangeArrowheads="1"/>
          </p:cNvSpPr>
          <p:nvPr/>
        </p:nvSpPr>
        <p:spPr bwMode="auto">
          <a:xfrm>
            <a:off x="393700" y="3540125"/>
            <a:ext cx="179388" cy="765175"/>
          </a:xfrm>
          <a:prstGeom prst="curvedRightArrow">
            <a:avLst>
              <a:gd name="adj1" fmla="val 85309"/>
              <a:gd name="adj2" fmla="val 170619"/>
              <a:gd name="adj3" fmla="val 33333"/>
            </a:avLst>
          </a:prstGeom>
          <a:solidFill>
            <a:srgbClr val="E5E5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258115" name="AutoShape 67"/>
          <p:cNvSpPr>
            <a:spLocks noChangeArrowheads="1"/>
          </p:cNvSpPr>
          <p:nvPr/>
        </p:nvSpPr>
        <p:spPr bwMode="auto">
          <a:xfrm>
            <a:off x="385763" y="4575175"/>
            <a:ext cx="179387" cy="765175"/>
          </a:xfrm>
          <a:prstGeom prst="curvedRightArrow">
            <a:avLst>
              <a:gd name="adj1" fmla="val 85310"/>
              <a:gd name="adj2" fmla="val 170620"/>
              <a:gd name="adj3" fmla="val 33333"/>
            </a:avLst>
          </a:prstGeom>
          <a:solidFill>
            <a:srgbClr val="E5E5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52" name="椭圆形标注 51"/>
          <p:cNvSpPr>
            <a:spLocks noChangeArrowheads="1"/>
          </p:cNvSpPr>
          <p:nvPr/>
        </p:nvSpPr>
        <p:spPr bwMode="auto">
          <a:xfrm>
            <a:off x="6750050" y="2095500"/>
            <a:ext cx="666750" cy="711200"/>
          </a:xfrm>
          <a:prstGeom prst="wedgeEllipseCallout">
            <a:avLst>
              <a:gd name="adj1" fmla="val 36792"/>
              <a:gd name="adj2" fmla="val -107764"/>
            </a:avLst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9267" name="Rectangle 52"/>
          <p:cNvSpPr>
            <a:spLocks noChangeArrowheads="1"/>
          </p:cNvSpPr>
          <p:nvPr/>
        </p:nvSpPr>
        <p:spPr bwMode="auto">
          <a:xfrm>
            <a:off x="2038350" y="1265238"/>
            <a:ext cx="2222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FontTx/>
              <a:buNone/>
            </a:pP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s(t)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  <a:sym typeface="Symbol" pitchFamily="18" charset="2"/>
              </a:rPr>
              <a:t></a:t>
            </a: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载波幅度</a:t>
            </a:r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0" y="450850"/>
            <a:ext cx="65722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28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28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28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.1.</a:t>
            </a:r>
            <a:r>
              <a:rPr lang="en-US" altLang="zh-CN" sz="28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 </a:t>
            </a:r>
            <a:r>
              <a:rPr lang="en-US" altLang="zh-CN" sz="28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二进制振幅键控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b="1" dirty="0">
                <a:solidFill>
                  <a:srgbClr val="000099"/>
                </a:solidFill>
              </a:rPr>
              <a:t>2ASK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800" b="1" kern="0" dirty="0">
              <a:solidFill>
                <a:srgbClr val="000099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8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8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8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8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8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8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8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8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8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8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8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8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5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5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258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25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25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2000"/>
                                        <p:tgtEl>
                                          <p:spTgt spid="258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5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58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58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58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9" dur="500"/>
                                        <p:tgtEl>
                                          <p:spTgt spid="258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1000"/>
                                        <p:tgtEl>
                                          <p:spTgt spid="25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103" grpId="0" animBg="1"/>
      <p:bldP spid="258053" grpId="0" animBg="1"/>
      <p:bldP spid="258054" grpId="0" animBg="1"/>
      <p:bldP spid="258055" grpId="0" animBg="1"/>
      <p:bldP spid="258064" grpId="0" animBg="1"/>
      <p:bldP spid="258065" grpId="0" animBg="1"/>
      <p:bldP spid="258066" grpId="0" animBg="1"/>
      <p:bldP spid="258067" grpId="0" animBg="1"/>
      <p:bldP spid="258068" grpId="0" animBg="1"/>
      <p:bldP spid="258069" grpId="0" animBg="1"/>
      <p:bldP spid="258074" grpId="0" animBg="1"/>
      <p:bldP spid="258075" grpId="0" animBg="1"/>
      <p:bldP spid="258076" grpId="0" animBg="1"/>
      <p:bldP spid="258077" grpId="0" animBg="1"/>
      <p:bldP spid="258079" grpId="0"/>
      <p:bldP spid="258080" grpId="0"/>
      <p:bldP spid="258081" grpId="0"/>
      <p:bldP spid="258082" grpId="0"/>
      <p:bldP spid="258084" grpId="0"/>
      <p:bldP spid="258086" grpId="0"/>
      <p:bldP spid="258087" grpId="0"/>
      <p:bldP spid="258088" grpId="0"/>
      <p:bldP spid="258089" grpId="0"/>
      <p:bldP spid="258093" grpId="0"/>
      <p:bldP spid="258095" grpId="0"/>
      <p:bldP spid="258097" grpId="0"/>
      <p:bldP spid="258098" grpId="0"/>
      <p:bldP spid="258104" grpId="0"/>
      <p:bldP spid="258112" grpId="0"/>
      <p:bldP spid="258114" grpId="0" animBg="1"/>
      <p:bldP spid="258115" grpId="0" animBg="1"/>
      <p:bldP spid="5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BD283B-48A8-4BB2-8629-0F721E6DF1B0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451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4517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06514" name="Rectangle 18"/>
          <p:cNvSpPr>
            <a:spLocks noChangeArrowheads="1"/>
          </p:cNvSpPr>
          <p:nvPr/>
        </p:nvSpPr>
        <p:spPr bwMode="auto">
          <a:xfrm>
            <a:off x="862013" y="4486275"/>
            <a:ext cx="5688012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SzPct val="50000"/>
              <a:buFont typeface="Wingdings" pitchFamily="2" charset="2"/>
              <a:buNone/>
            </a:pPr>
            <a:r>
              <a:rPr lang="zh-CN" altLang="en-US" sz="2500" b="0">
                <a:latin typeface="Arial" charset="0"/>
                <a:ea typeface="华文中宋" pitchFamily="2" charset="-122"/>
              </a:rPr>
              <a:t>对比：</a:t>
            </a:r>
            <a:r>
              <a:rPr lang="en-US" altLang="zh-CN" sz="250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2FSK -</a:t>
            </a:r>
            <a:r>
              <a:rPr lang="zh-CN" altLang="en-US" sz="250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相干解调</a:t>
            </a:r>
            <a:r>
              <a:rPr lang="zh-CN" altLang="en-US" sz="2500" b="0">
                <a:latin typeface="Arial" charset="0"/>
                <a:ea typeface="华文中宋" pitchFamily="2" charset="-122"/>
              </a:rPr>
              <a:t>系统的总误码率</a:t>
            </a:r>
          </a:p>
        </p:txBody>
      </p:sp>
      <p:graphicFrame>
        <p:nvGraphicFramePr>
          <p:cNvPr id="55298" name="Object 12"/>
          <p:cNvGraphicFramePr>
            <a:graphicFrameLocks noChangeAspect="1"/>
          </p:cNvGraphicFramePr>
          <p:nvPr/>
        </p:nvGraphicFramePr>
        <p:xfrm>
          <a:off x="2438400" y="1739900"/>
          <a:ext cx="39560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公式" r:id="rId3" imgW="1790700" imgH="393700" progId="Equation.3">
                  <p:embed/>
                </p:oleObj>
              </mc:Choice>
              <mc:Fallback>
                <p:oleObj name="公式" r:id="rId3" imgW="1790700" imgH="393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39900"/>
                        <a:ext cx="3956050" cy="8699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A5A5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13"/>
          <p:cNvGraphicFramePr>
            <a:graphicFrameLocks noChangeAspect="1"/>
          </p:cNvGraphicFramePr>
          <p:nvPr/>
        </p:nvGraphicFramePr>
        <p:xfrm>
          <a:off x="3505200" y="3473450"/>
          <a:ext cx="1689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公式" r:id="rId5" imgW="698197" imgH="393529" progId="Equation.3">
                  <p:embed/>
                </p:oleObj>
              </mc:Choice>
              <mc:Fallback>
                <p:oleObj name="公式" r:id="rId5" imgW="698197" imgH="393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473450"/>
                        <a:ext cx="1689100" cy="9525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1949450" y="5173663"/>
          <a:ext cx="528955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Equation" r:id="rId7" imgW="2260600" imgH="508000" progId="Equation.DSMT4">
                  <p:embed/>
                </p:oleObj>
              </mc:Choice>
              <mc:Fallback>
                <p:oleObj name="Equation" r:id="rId7" imgW="22606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5173663"/>
                        <a:ext cx="5289550" cy="118903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927100" y="2806700"/>
            <a:ext cx="6297613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因此，</a:t>
            </a:r>
            <a:r>
              <a:rPr lang="en-US" altLang="zh-CN" sz="2400" b="1" kern="0" dirty="0">
                <a:solidFill>
                  <a:srgbClr val="0000CC"/>
                </a:solidFill>
                <a:ea typeface="华文中宋" pitchFamily="2" charset="-122"/>
              </a:rPr>
              <a:t>2FSK- </a:t>
            </a:r>
            <a:r>
              <a:rPr lang="zh-CN" altLang="en-US" sz="2400" b="1" kern="0" dirty="0">
                <a:solidFill>
                  <a:srgbClr val="0000CC"/>
                </a:solidFill>
                <a:ea typeface="华文中宋" pitchFamily="2" charset="-122"/>
              </a:rPr>
              <a:t>包络检波</a:t>
            </a: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系统的总误码率为</a:t>
            </a:r>
          </a:p>
        </p:txBody>
      </p:sp>
      <p:sp>
        <p:nvSpPr>
          <p:cNvPr id="19" name="矩形 18"/>
          <p:cNvSpPr/>
          <p:nvPr/>
        </p:nvSpPr>
        <p:spPr>
          <a:xfrm>
            <a:off x="4660900" y="5340350"/>
            <a:ext cx="768350" cy="4000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</a:rPr>
              <a:t>r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&gt;&gt;1</a:t>
            </a: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968375" y="1144588"/>
            <a:ext cx="471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0000CC"/>
              </a:buClr>
              <a:buSzPct val="55000"/>
            </a:pPr>
            <a:r>
              <a:rPr lang="zh-CN" altLang="en-US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 发“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ea typeface="华文中宋" pitchFamily="2" charset="-122"/>
                <a:cs typeface="Arial" charset="0"/>
              </a:rPr>
              <a:t>0</a:t>
            </a:r>
            <a:r>
              <a:rPr lang="en-US" altLang="zh-CN" sz="2400" b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” 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>
                <a:solidFill>
                  <a:srgbClr val="0033CC"/>
                </a:solidFill>
                <a:latin typeface="Arial" charset="0"/>
                <a:ea typeface="华文中宋" pitchFamily="2" charset="-122"/>
              </a:rPr>
              <a:t>1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的概率为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4" grpId="0"/>
      <p:bldP spid="18" grpId="0"/>
      <p:bldP spid="19" grpId="0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FFD2E5F-7741-4543-B1A8-B6FD9A9253D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5539" name="矩形 19"/>
          <p:cNvSpPr>
            <a:spLocks noChangeArrowheads="1"/>
          </p:cNvSpPr>
          <p:nvPr/>
        </p:nvSpPr>
        <p:spPr bwMode="auto">
          <a:xfrm>
            <a:off x="0" y="895350"/>
            <a:ext cx="704850" cy="177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5540" name="Rectangle 2"/>
          <p:cNvSpPr>
            <a:spLocks noChangeArrowheads="1"/>
          </p:cNvSpPr>
          <p:nvPr/>
        </p:nvSpPr>
        <p:spPr bwMode="auto">
          <a:xfrm>
            <a:off x="206375" y="1179513"/>
            <a:ext cx="946150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5763" y="414338"/>
            <a:ext cx="8532812" cy="2525712"/>
          </a:xfrm>
          <a:solidFill>
            <a:schemeClr val="bg1"/>
          </a:solidFill>
          <a:ln>
            <a:solidFill>
              <a:srgbClr val="582C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800" b="0" smtClean="0">
                <a:solidFill>
                  <a:srgbClr val="0000CC"/>
                </a:solidFill>
                <a:ea typeface="华文中宋" pitchFamily="2" charset="-122"/>
              </a:rPr>
              <a:t>  </a:t>
            </a:r>
            <a:r>
              <a:rPr lang="en-US" altLang="zh-CN" sz="2400" b="0" smtClean="0">
                <a:solidFill>
                  <a:srgbClr val="0033CC"/>
                </a:solidFill>
                <a:ea typeface="华文中宋" pitchFamily="2" charset="-122"/>
              </a:rPr>
              <a:t>【</a:t>
            </a:r>
            <a:r>
              <a:rPr lang="en-US" altLang="zh-CN" sz="2400" b="0" smtClean="0">
                <a:solidFill>
                  <a:srgbClr val="0033CC"/>
                </a:solidFill>
                <a:latin typeface="Arial" charset="0"/>
                <a:ea typeface="华文中宋" pitchFamily="2" charset="-122"/>
                <a:cs typeface="Arial" charset="0"/>
              </a:rPr>
              <a:t>7-2</a:t>
            </a:r>
            <a:r>
              <a:rPr lang="en-US" altLang="zh-CN" sz="2400" b="0" smtClean="0">
                <a:solidFill>
                  <a:srgbClr val="0033CC"/>
                </a:solidFill>
                <a:ea typeface="华文中宋" pitchFamily="2" charset="-122"/>
              </a:rPr>
              <a:t>】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采用</a:t>
            </a:r>
            <a:r>
              <a:rPr lang="en-US" altLang="zh-CN" sz="2400" smtClean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2FSK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方式在等效带宽为</a:t>
            </a:r>
            <a:r>
              <a:rPr lang="en-US" altLang="zh-CN" sz="2400" b="0" smtClean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2400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Hz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的信道上传输二进制数字。</a:t>
            </a:r>
            <a:r>
              <a:rPr lang="en-US" altLang="zh-CN" sz="2400" i="1" smtClean="0">
                <a:latin typeface="Arial" charset="0"/>
                <a:ea typeface="华文中宋" pitchFamily="2" charset="-122"/>
              </a:rPr>
              <a:t>f</a:t>
            </a:r>
            <a:r>
              <a:rPr lang="en-US" altLang="zh-CN" sz="2400" baseline="-25000" smtClean="0">
                <a:latin typeface="Arial" charset="0"/>
                <a:ea typeface="华文中宋" pitchFamily="2" charset="-122"/>
              </a:rPr>
              <a:t>1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= </a:t>
            </a:r>
            <a:r>
              <a:rPr lang="en-US" altLang="zh-CN" sz="2400" smtClean="0">
                <a:latin typeface="Arial" charset="0"/>
                <a:ea typeface="华文中宋" pitchFamily="2" charset="-122"/>
              </a:rPr>
              <a:t>980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Hz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，</a:t>
            </a:r>
            <a:r>
              <a:rPr lang="en-US" altLang="zh-CN" sz="2400" i="1" smtClean="0">
                <a:latin typeface="Arial" charset="0"/>
                <a:ea typeface="华文中宋" pitchFamily="2" charset="-122"/>
              </a:rPr>
              <a:t>f</a:t>
            </a:r>
            <a:r>
              <a:rPr lang="en-US" altLang="zh-CN" sz="2400" baseline="-25000" smtClean="0">
                <a:latin typeface="Arial" charset="0"/>
                <a:ea typeface="华文中宋" pitchFamily="2" charset="-122"/>
              </a:rPr>
              <a:t>2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= </a:t>
            </a:r>
            <a:r>
              <a:rPr lang="en-US" altLang="zh-CN" sz="2400" smtClean="0">
                <a:latin typeface="Arial" charset="0"/>
                <a:ea typeface="华文中宋" pitchFamily="2" charset="-122"/>
              </a:rPr>
              <a:t>1580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Hz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，</a:t>
            </a:r>
            <a:r>
              <a:rPr lang="en-US" altLang="zh-CN" sz="2400" i="1" smtClean="0">
                <a:latin typeface="Arial" charset="0"/>
                <a:ea typeface="华文中宋" pitchFamily="2" charset="-122"/>
              </a:rPr>
              <a:t>R</a:t>
            </a:r>
            <a:r>
              <a:rPr lang="en-US" altLang="zh-CN" sz="2400" baseline="-25000" smtClean="0">
                <a:latin typeface="Arial" charset="0"/>
                <a:ea typeface="华文中宋" pitchFamily="2" charset="-122"/>
              </a:rPr>
              <a:t>B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= </a:t>
            </a:r>
            <a:r>
              <a:rPr lang="en-US" altLang="zh-CN" sz="2400" smtClean="0">
                <a:latin typeface="Arial" charset="0"/>
                <a:ea typeface="华文中宋" pitchFamily="2" charset="-122"/>
              </a:rPr>
              <a:t>300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波特 。接收端输入（信道输出端）的信噪比为</a:t>
            </a:r>
            <a:r>
              <a:rPr lang="en-US" altLang="zh-CN" sz="2400" smtClean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6dB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。试求：</a:t>
            </a:r>
            <a:endParaRPr lang="en-US" altLang="zh-CN" sz="2400" b="0" smtClean="0">
              <a:latin typeface="Arial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   （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1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）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2FSK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信号的带宽；</a:t>
            </a:r>
            <a:r>
              <a:rPr lang="zh-CN" altLang="en-US" sz="2400" smtClean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（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2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）包络检波时系统的误码率；</a:t>
            </a:r>
            <a:endParaRPr lang="en-US" altLang="zh-CN" sz="2400" b="0" smtClean="0">
              <a:latin typeface="Arial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400" b="0" smtClean="0">
                <a:latin typeface="Arial" charset="0"/>
                <a:ea typeface="华文中宋" pitchFamily="2" charset="-122"/>
              </a:rPr>
              <a:t>   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（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3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）同步检测时系统的误码率。</a:t>
            </a:r>
          </a:p>
        </p:txBody>
      </p:sp>
      <p:sp>
        <p:nvSpPr>
          <p:cNvPr id="65542" name="Rectangle 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81285" name="Object 5"/>
          <p:cNvGraphicFramePr>
            <a:graphicFrameLocks noChangeAspect="1"/>
          </p:cNvGraphicFramePr>
          <p:nvPr/>
        </p:nvGraphicFramePr>
        <p:xfrm>
          <a:off x="1504950" y="3316288"/>
          <a:ext cx="661193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8" name="公式" r:id="rId3" imgW="3314700" imgH="254000" progId="Equation.3">
                  <p:embed/>
                </p:oleObj>
              </mc:Choice>
              <mc:Fallback>
                <p:oleObj name="公式" r:id="rId3" imgW="3314700" imgH="254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3316288"/>
                        <a:ext cx="6611938" cy="5127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7" name="Object 7"/>
          <p:cNvGraphicFramePr>
            <a:graphicFrameLocks noChangeAspect="1"/>
          </p:cNvGraphicFramePr>
          <p:nvPr/>
        </p:nvGraphicFramePr>
        <p:xfrm>
          <a:off x="2811463" y="4629150"/>
          <a:ext cx="32813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9" name="Equation" r:id="rId5" imgW="1485900" imgH="228600" progId="Equation.DSMT4">
                  <p:embed/>
                </p:oleObj>
              </mc:Choice>
              <mc:Fallback>
                <p:oleObj name="Equation" r:id="rId5" imgW="14859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4629150"/>
                        <a:ext cx="3281362" cy="50323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1" name="Rectangle 11"/>
          <p:cNvSpPr>
            <a:spLocks noChangeArrowheads="1"/>
          </p:cNvSpPr>
          <p:nvPr/>
        </p:nvSpPr>
        <p:spPr bwMode="auto">
          <a:xfrm>
            <a:off x="303213" y="3962400"/>
            <a:ext cx="72802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（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2</a:t>
            </a:r>
            <a:r>
              <a:rPr lang="zh-CN" altLang="en-US" sz="2400" b="0">
                <a:latin typeface="Arial" charset="0"/>
                <a:ea typeface="华文中宋" pitchFamily="2" charset="-122"/>
                <a:cs typeface="Arial" charset="0"/>
              </a:rPr>
              <a:t>）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  <a:cs typeface="Arial" charset="0"/>
              </a:rPr>
              <a:t>上、下支路带通滤波器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(</a:t>
            </a:r>
            <a:r>
              <a:rPr lang="en-US" altLang="zh-CN" sz="2400" b="0">
                <a:solidFill>
                  <a:srgbClr val="FF0000"/>
                </a:solidFill>
                <a:latin typeface="Arial" charset="0"/>
                <a:ea typeface="华文中宋" pitchFamily="2" charset="-122"/>
                <a:cs typeface="Arial" charset="0"/>
              </a:rPr>
              <a:t>BPF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)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  <a:cs typeface="Arial" charset="0"/>
              </a:rPr>
              <a:t>的带宽近似为：</a:t>
            </a:r>
          </a:p>
        </p:txBody>
      </p:sp>
      <p:sp>
        <p:nvSpPr>
          <p:cNvPr id="481293" name="Rectangle 13"/>
          <p:cNvSpPr>
            <a:spLocks noChangeArrowheads="1"/>
          </p:cNvSpPr>
          <p:nvPr/>
        </p:nvSpPr>
        <p:spPr bwMode="auto">
          <a:xfrm>
            <a:off x="393700" y="5251450"/>
            <a:ext cx="8356600" cy="97948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它仅是信道等效带宽（</a:t>
            </a:r>
            <a:r>
              <a:rPr lang="en-US" altLang="zh-CN" sz="2400" dirty="0">
                <a:solidFill>
                  <a:schemeClr val="hlink"/>
                </a:solidFill>
                <a:ea typeface="华文中宋" pitchFamily="2" charset="-122"/>
              </a:rPr>
              <a:t>2400</a:t>
            </a:r>
            <a:r>
              <a:rPr lang="zh-CN" altLang="en-US" sz="2400" dirty="0">
                <a:ea typeface="华文中宋" pitchFamily="2" charset="-122"/>
              </a:rPr>
              <a:t>）的</a:t>
            </a:r>
            <a:r>
              <a:rPr lang="en-US" altLang="zh-CN" sz="2400" b="1" dirty="0">
                <a:solidFill>
                  <a:srgbClr val="0000CC"/>
                </a:solidFill>
                <a:ea typeface="华文中宋" pitchFamily="2" charset="-122"/>
              </a:rPr>
              <a:t>1/4</a:t>
            </a:r>
            <a:r>
              <a:rPr lang="zh-CN" altLang="en-US" sz="2400" dirty="0">
                <a:ea typeface="华文中宋" pitchFamily="2" charset="-122"/>
              </a:rPr>
              <a:t>，故噪声功率也减小为</a:t>
            </a:r>
            <a:r>
              <a:rPr lang="zh-CN" altLang="en-US" sz="2400" dirty="0">
                <a:solidFill>
                  <a:schemeClr val="hlink"/>
                </a:solidFill>
                <a:ea typeface="华文中宋" pitchFamily="2" charset="-122"/>
              </a:rPr>
              <a:t>原来的</a:t>
            </a:r>
            <a:r>
              <a:rPr lang="en-US" altLang="zh-CN" sz="2400" b="1" dirty="0">
                <a:solidFill>
                  <a:srgbClr val="0000CC"/>
                </a:solidFill>
                <a:ea typeface="华文中宋" pitchFamily="2" charset="-122"/>
              </a:rPr>
              <a:t>1/4</a:t>
            </a:r>
            <a:r>
              <a:rPr lang="zh-CN" altLang="en-US" sz="2400" dirty="0">
                <a:ea typeface="华文中宋" pitchFamily="2" charset="-122"/>
              </a:rPr>
              <a:t>，因而</a:t>
            </a:r>
            <a:r>
              <a:rPr lang="en-US" altLang="zh-CN" sz="2400" dirty="0">
                <a:solidFill>
                  <a:srgbClr val="FF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BPF</a:t>
            </a:r>
            <a:r>
              <a:rPr lang="zh-CN" altLang="en-US" sz="2400" dirty="0">
                <a:ea typeface="华文中宋" pitchFamily="2" charset="-122"/>
              </a:rPr>
              <a:t>的</a:t>
            </a:r>
            <a:r>
              <a:rPr lang="zh-CN" altLang="en-US" sz="2400" u="sng" dirty="0">
                <a:ea typeface="华文中宋" pitchFamily="2" charset="-122"/>
              </a:rPr>
              <a:t>输出信噪比 </a:t>
            </a:r>
            <a:r>
              <a:rPr lang="zh-CN" altLang="en-US" sz="2400" dirty="0">
                <a:solidFill>
                  <a:schemeClr val="hlink"/>
                </a:solidFill>
                <a:ea typeface="华文中宋" pitchFamily="2" charset="-122"/>
              </a:rPr>
              <a:t>比</a:t>
            </a:r>
            <a:r>
              <a:rPr lang="zh-CN" altLang="en-US" sz="2400" u="sng" dirty="0">
                <a:ea typeface="华文中宋" pitchFamily="2" charset="-122"/>
              </a:rPr>
              <a:t>输入信噪比</a:t>
            </a:r>
            <a:r>
              <a:rPr lang="zh-CN" altLang="en-US" sz="2400" dirty="0">
                <a:ea typeface="华文中宋" pitchFamily="2" charset="-122"/>
              </a:rPr>
              <a:t>提高了</a:t>
            </a:r>
            <a:r>
              <a:rPr lang="en-US" altLang="zh-CN" sz="2400" dirty="0">
                <a:solidFill>
                  <a:srgbClr val="FF0000"/>
                </a:solidFill>
                <a:ea typeface="华文中宋" pitchFamily="2" charset="-122"/>
              </a:rPr>
              <a:t>4</a:t>
            </a:r>
            <a:r>
              <a:rPr lang="zh-CN" altLang="en-US" sz="2400" dirty="0">
                <a:ea typeface="华文中宋" pitchFamily="2" charset="-122"/>
              </a:rPr>
              <a:t>倍</a:t>
            </a: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306388" y="3154363"/>
            <a:ext cx="842962" cy="496887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解</a:t>
            </a:r>
          </a:p>
        </p:txBody>
      </p:sp>
      <p:grpSp>
        <p:nvGrpSpPr>
          <p:cNvPr id="65548" name="Group 22"/>
          <p:cNvGrpSpPr>
            <a:grpSpLocks/>
          </p:cNvGrpSpPr>
          <p:nvPr/>
        </p:nvGrpSpPr>
        <p:grpSpPr bwMode="auto">
          <a:xfrm>
            <a:off x="260350" y="184150"/>
            <a:ext cx="649288" cy="692150"/>
            <a:chOff x="1655" y="845"/>
            <a:chExt cx="454" cy="453"/>
          </a:xfrm>
        </p:grpSpPr>
        <p:grpSp>
          <p:nvGrpSpPr>
            <p:cNvPr id="65549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65551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65552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65553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65554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65555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</p:grpSp>
        <p:sp>
          <p:nvSpPr>
            <p:cNvPr id="65550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8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91" grpId="0"/>
      <p:bldP spid="481293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410779-BFF4-4109-8902-E7A5BD17E132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6563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8800" y="4522788"/>
            <a:ext cx="63246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（</a:t>
            </a:r>
            <a:r>
              <a:rPr lang="en-US" altLang="zh-CN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3</a:t>
            </a:r>
            <a:r>
              <a:rPr lang="zh-CN" altLang="en-US" sz="2400" kern="0" dirty="0">
                <a:solidFill>
                  <a:srgbClr val="00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） </a:t>
            </a:r>
            <a:r>
              <a:rPr lang="zh-CN" altLang="en-US" sz="2400" b="1" kern="0" dirty="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同步解调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时系统的误码率</a:t>
            </a:r>
            <a:r>
              <a:rPr lang="en-US" altLang="zh-CN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: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/>
                <a:ea typeface="楷体_GB2312"/>
              </a:rPr>
              <a:t> 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47713" y="995363"/>
            <a:ext cx="769143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sz="2400" b="1" kern="0" dirty="0">
                <a:solidFill>
                  <a:srgbClr val="0000CC"/>
                </a:solidFill>
                <a:latin typeface="+mn-lt"/>
                <a:ea typeface="+mn-ea"/>
              </a:rPr>
              <a:t>∵</a:t>
            </a:r>
            <a:r>
              <a:rPr lang="zh-CN" altLang="en-US" sz="2400" dirty="0">
                <a:ea typeface="华文中宋" pitchFamily="2" charset="-122"/>
              </a:rPr>
              <a:t>信道输出端</a:t>
            </a:r>
            <a:r>
              <a:rPr lang="zh-CN" altLang="en-US" sz="2400" kern="0" dirty="0">
                <a:ea typeface="华文中宋" pitchFamily="2" charset="-122"/>
              </a:rPr>
              <a:t>信噪比为 </a:t>
            </a:r>
            <a:r>
              <a:rPr lang="en-US" altLang="zh-CN" sz="2400" kern="0" dirty="0">
                <a:solidFill>
                  <a:srgbClr val="0000CC"/>
                </a:solidFill>
                <a:ea typeface="华文中宋" pitchFamily="2" charset="-122"/>
              </a:rPr>
              <a:t>6dB</a:t>
            </a:r>
            <a:r>
              <a:rPr lang="zh-CN" altLang="en-US" sz="2400" kern="0" dirty="0">
                <a:solidFill>
                  <a:srgbClr val="003399"/>
                </a:solidFill>
                <a:ea typeface="华文中宋" pitchFamily="2" charset="-122"/>
              </a:rPr>
              <a:t>（即</a:t>
            </a:r>
            <a:r>
              <a:rPr lang="en-US" altLang="zh-CN" sz="2400" kern="0" dirty="0">
                <a:solidFill>
                  <a:srgbClr val="0000CC"/>
                </a:solidFill>
                <a:ea typeface="华文中宋" pitchFamily="2" charset="-122"/>
              </a:rPr>
              <a:t>4</a:t>
            </a:r>
            <a:r>
              <a:rPr lang="zh-CN" altLang="en-US" sz="2400" kern="0" dirty="0">
                <a:solidFill>
                  <a:srgbClr val="003399"/>
                </a:solidFill>
                <a:ea typeface="华文中宋" pitchFamily="2" charset="-122"/>
              </a:rPr>
              <a:t>），</a:t>
            </a:r>
            <a:r>
              <a:rPr lang="en-US" sz="2400" b="1" kern="0" dirty="0">
                <a:solidFill>
                  <a:srgbClr val="0000CC"/>
                </a:solidFill>
                <a:latin typeface="+mn-lt"/>
                <a:ea typeface="+mn-ea"/>
              </a:rPr>
              <a:t>∴</a:t>
            </a:r>
            <a:r>
              <a:rPr lang="zh-CN" altLang="en-US" sz="2400" kern="0" dirty="0">
                <a:ea typeface="华文中宋" pitchFamily="2" charset="-122"/>
              </a:rPr>
              <a:t>带通滤波器输出</a:t>
            </a:r>
            <a:endParaRPr lang="en-US" altLang="zh-CN" sz="2400" kern="0" dirty="0">
              <a:ea typeface="华文中宋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kern="0" dirty="0">
                <a:ea typeface="华文中宋" pitchFamily="2" charset="-122"/>
              </a:rPr>
              <a:t>端（解调器输入端</a:t>
            </a:r>
            <a:r>
              <a:rPr lang="en-US" altLang="zh-CN" sz="2400" kern="0" dirty="0">
                <a:ea typeface="华文中宋" pitchFamily="2" charset="-122"/>
              </a:rPr>
              <a:t>)</a:t>
            </a:r>
            <a:r>
              <a:rPr lang="zh-CN" altLang="en-US" sz="2400" kern="0" dirty="0">
                <a:ea typeface="华文中宋" pitchFamily="2" charset="-122"/>
              </a:rPr>
              <a:t>的信噪比为：</a:t>
            </a:r>
          </a:p>
        </p:txBody>
      </p:sp>
      <p:graphicFrame>
        <p:nvGraphicFramePr>
          <p:cNvPr id="57346" name="Object 9"/>
          <p:cNvGraphicFramePr>
            <a:graphicFrameLocks noChangeAspect="1"/>
          </p:cNvGraphicFramePr>
          <p:nvPr/>
        </p:nvGraphicFramePr>
        <p:xfrm>
          <a:off x="2697163" y="3424238"/>
          <a:ext cx="4210050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公式" r:id="rId3" imgW="1854200" imgH="393700" progId="Equation.3">
                  <p:embed/>
                </p:oleObj>
              </mc:Choice>
              <mc:Fallback>
                <p:oleObj name="公式" r:id="rId3" imgW="1854200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3424238"/>
                        <a:ext cx="4210050" cy="8937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10"/>
          <p:cNvGraphicFramePr>
            <a:graphicFrameLocks noChangeAspect="1"/>
          </p:cNvGraphicFramePr>
          <p:nvPr/>
        </p:nvGraphicFramePr>
        <p:xfrm>
          <a:off x="2127250" y="5073650"/>
          <a:ext cx="55927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公式" r:id="rId5" imgW="2463800" imgH="469900" progId="Equation.3">
                  <p:embed/>
                </p:oleObj>
              </mc:Choice>
              <mc:Fallback>
                <p:oleObj name="公式" r:id="rId5" imgW="2463800" imgH="469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5073650"/>
                        <a:ext cx="5592763" cy="10668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3" name="Object 4"/>
          <p:cNvGraphicFramePr>
            <a:graphicFrameLocks noChangeAspect="1"/>
          </p:cNvGraphicFramePr>
          <p:nvPr/>
        </p:nvGraphicFramePr>
        <p:xfrm>
          <a:off x="3679825" y="2184400"/>
          <a:ext cx="21812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公式" r:id="rId7" imgW="825142" imgH="177723" progId="Equation.3">
                  <p:embed/>
                </p:oleObj>
              </mc:Choice>
              <mc:Fallback>
                <p:oleObj name="公式" r:id="rId7" imgW="825142" imgH="17772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825" y="2184400"/>
                        <a:ext cx="2181225" cy="4699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0C0C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737373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04850" y="2894013"/>
            <a:ext cx="4624388" cy="534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latin typeface="华文中宋" pitchFamily="2" charset="-122"/>
                <a:ea typeface="华文中宋" pitchFamily="2" charset="-122"/>
              </a:rPr>
              <a:t>因此，</a:t>
            </a:r>
            <a:r>
              <a:rPr lang="zh-CN" altLang="en-US" sz="2400" b="1" kern="0" dirty="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包络检波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时系统的误码率：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78ADCF8-E42E-4D44-95AF-A20E378BE7B2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2650" y="1465263"/>
            <a:ext cx="6977063" cy="585787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在任意一个</a:t>
            </a:r>
            <a:r>
              <a:rPr lang="en-US" altLang="zh-CN" sz="2800" i="1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T</a:t>
            </a:r>
            <a:r>
              <a:rPr lang="en-US" altLang="zh-CN" sz="2800" baseline="-250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B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内</a:t>
            </a:r>
            <a:r>
              <a:rPr lang="zh-CN" altLang="en-US" sz="2400" smtClean="0">
                <a:latin typeface="Arial" charset="0"/>
                <a:ea typeface="华文中宋" pitchFamily="2" charset="-122"/>
              </a:rPr>
              <a:t>， </a:t>
            </a:r>
            <a:r>
              <a:rPr lang="en-US" altLang="zh-CN" sz="2400" smtClean="0">
                <a:solidFill>
                  <a:srgbClr val="003399"/>
                </a:solidFill>
                <a:latin typeface="Arial" charset="0"/>
              </a:rPr>
              <a:t>2PSK </a:t>
            </a:r>
            <a:r>
              <a:rPr lang="zh-CN" altLang="en-US" sz="2400" b="0" smtClean="0">
                <a:latin typeface="Arial" charset="0"/>
              </a:rPr>
              <a:t>和</a:t>
            </a:r>
            <a:r>
              <a:rPr lang="en-US" altLang="zh-CN" sz="2400" smtClean="0">
                <a:solidFill>
                  <a:srgbClr val="003399"/>
                </a:solidFill>
                <a:latin typeface="Arial" charset="0"/>
              </a:rPr>
              <a:t>2DPSK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都可表示为：</a:t>
            </a:r>
          </a:p>
        </p:txBody>
      </p:sp>
      <p:sp>
        <p:nvSpPr>
          <p:cNvPr id="110607" name="AutoShape 15"/>
          <p:cNvSpPr>
            <a:spLocks noChangeArrowheads="1"/>
          </p:cNvSpPr>
          <p:nvPr/>
        </p:nvSpPr>
        <p:spPr bwMode="auto">
          <a:xfrm>
            <a:off x="1646238" y="3757613"/>
            <a:ext cx="1439862" cy="855662"/>
          </a:xfrm>
          <a:prstGeom prst="wedgeRoundRectCallout">
            <a:avLst>
              <a:gd name="adj1" fmla="val -17144"/>
              <a:gd name="adj2" fmla="val -90819"/>
              <a:gd name="adj3" fmla="val 16667"/>
            </a:avLst>
          </a:prstGeom>
          <a:solidFill>
            <a:schemeClr val="bg1"/>
          </a:solidFill>
          <a:ln w="9525">
            <a:solidFill>
              <a:srgbClr val="4D4D4D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3399"/>
                </a:solidFill>
                <a:latin typeface="Arial" charset="0"/>
              </a:rPr>
              <a:t>2PSK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</a:rPr>
              <a:t> </a:t>
            </a:r>
            <a:r>
              <a:rPr lang="zh-CN" altLang="en-US" sz="2400">
                <a:latin typeface="Arial" charset="0"/>
              </a:rPr>
              <a:t>信号</a:t>
            </a:r>
          </a:p>
        </p:txBody>
      </p:sp>
      <p:sp>
        <p:nvSpPr>
          <p:cNvPr id="110608" name="AutoShape 16"/>
          <p:cNvSpPr>
            <a:spLocks noChangeArrowheads="1"/>
          </p:cNvSpPr>
          <p:nvPr/>
        </p:nvSpPr>
        <p:spPr bwMode="auto">
          <a:xfrm>
            <a:off x="1646238" y="5018088"/>
            <a:ext cx="1439862" cy="900112"/>
          </a:xfrm>
          <a:prstGeom prst="wedgeRoundRectCallout">
            <a:avLst>
              <a:gd name="adj1" fmla="val -16593"/>
              <a:gd name="adj2" fmla="val -62347"/>
              <a:gd name="adj3" fmla="val 16667"/>
            </a:avLst>
          </a:prstGeom>
          <a:solidFill>
            <a:schemeClr val="bg1"/>
          </a:solidFill>
          <a:ln w="952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3399"/>
                </a:solidFill>
                <a:latin typeface="Arial" charset="0"/>
              </a:rPr>
              <a:t>2DPSK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</a:rPr>
              <a:t> </a:t>
            </a:r>
            <a:r>
              <a:rPr lang="zh-CN" altLang="en-US" sz="2400">
                <a:latin typeface="Arial" charset="0"/>
              </a:rPr>
              <a:t>信号</a:t>
            </a:r>
          </a:p>
        </p:txBody>
      </p:sp>
      <p:sp>
        <p:nvSpPr>
          <p:cNvPr id="110609" name="AutoShape 17"/>
          <p:cNvSpPr>
            <a:spLocks noChangeArrowheads="1"/>
          </p:cNvSpPr>
          <p:nvPr/>
        </p:nvSpPr>
        <p:spPr bwMode="auto">
          <a:xfrm>
            <a:off x="5068888" y="3757613"/>
            <a:ext cx="2259012" cy="1111250"/>
          </a:xfrm>
          <a:prstGeom prst="wedgeRoundRectCallout">
            <a:avLst>
              <a:gd name="adj1" fmla="val 7204"/>
              <a:gd name="adj2" fmla="val -80000"/>
              <a:gd name="adj3" fmla="val 16667"/>
            </a:avLst>
          </a:prstGeom>
          <a:solidFill>
            <a:schemeClr val="bg1"/>
          </a:solidFill>
          <a:ln w="9525">
            <a:solidFill>
              <a:srgbClr val="4D4D4D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charset="0"/>
              </a:rPr>
              <a:t>原始数字信息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charset="0"/>
              </a:rPr>
              <a:t>（</a:t>
            </a: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绝对码</a:t>
            </a:r>
            <a:r>
              <a:rPr lang="zh-CN" altLang="en-US" sz="2400">
                <a:latin typeface="Arial" charset="0"/>
              </a:rPr>
              <a:t>）</a:t>
            </a:r>
          </a:p>
        </p:txBody>
      </p:sp>
      <p:sp>
        <p:nvSpPr>
          <p:cNvPr id="110610" name="AutoShape 18"/>
          <p:cNvSpPr>
            <a:spLocks noChangeArrowheads="1"/>
          </p:cNvSpPr>
          <p:nvPr/>
        </p:nvSpPr>
        <p:spPr bwMode="auto">
          <a:xfrm>
            <a:off x="5562600" y="5184775"/>
            <a:ext cx="1393825" cy="614363"/>
          </a:xfrm>
          <a:prstGeom prst="wedgeRoundRectCallout">
            <a:avLst>
              <a:gd name="adj1" fmla="val 20273"/>
              <a:gd name="adj2" fmla="val -66019"/>
              <a:gd name="adj3" fmla="val 16667"/>
            </a:avLst>
          </a:prstGeom>
          <a:solidFill>
            <a:schemeClr val="bg1"/>
          </a:solidFill>
          <a:ln w="952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相对码</a:t>
            </a:r>
          </a:p>
        </p:txBody>
      </p:sp>
      <p:sp>
        <p:nvSpPr>
          <p:cNvPr id="110611" name="AutoShape 19"/>
          <p:cNvSpPr>
            <a:spLocks noChangeArrowheads="1"/>
          </p:cNvSpPr>
          <p:nvPr/>
        </p:nvSpPr>
        <p:spPr bwMode="auto">
          <a:xfrm>
            <a:off x="7104063" y="4510088"/>
            <a:ext cx="179387" cy="809625"/>
          </a:xfrm>
          <a:prstGeom prst="curvedLeftArrow">
            <a:avLst>
              <a:gd name="adj1" fmla="val 90266"/>
              <a:gd name="adj2" fmla="val 180531"/>
              <a:gd name="adj3" fmla="val 33333"/>
            </a:avLst>
          </a:prstGeom>
          <a:solidFill>
            <a:srgbClr val="D9D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450850"/>
            <a:ext cx="84836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SzPct val="65000"/>
              <a:defRPr/>
            </a:pPr>
            <a:r>
              <a:rPr lang="en-US" altLang="en-US" sz="3200" b="1" dirty="0">
                <a:solidFill>
                  <a:srgbClr val="000099"/>
                </a:solidFill>
                <a:latin typeface="+mn-lt"/>
                <a:cs typeface="Arial" pitchFamily="34" charset="0"/>
              </a:rPr>
              <a:t>§</a:t>
            </a:r>
            <a:r>
              <a:rPr lang="en-US" altLang="en-US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7</a:t>
            </a:r>
            <a:r>
              <a:rPr lang="en-US" altLang="zh-CN" sz="3200" b="1" dirty="0">
                <a:solidFill>
                  <a:srgbClr val="000099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.2.</a:t>
            </a:r>
            <a:r>
              <a:rPr lang="en-US" altLang="zh-CN" sz="3200" b="1" dirty="0">
                <a:solidFill>
                  <a:srgbClr val="80008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3   </a:t>
            </a:r>
            <a:r>
              <a:rPr lang="en-US" altLang="zh-CN" sz="32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2PSK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3200" b="1" dirty="0">
                <a:solidFill>
                  <a:srgbClr val="000099"/>
                </a:solidFill>
                <a:ea typeface="黑体" pitchFamily="2" charset="-122"/>
              </a:rPr>
              <a:t>2DPSK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系统的抗噪声性能</a:t>
            </a:r>
            <a:endParaRPr lang="en-US" altLang="zh-CN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67594" name="Object 11"/>
          <p:cNvGraphicFramePr>
            <a:graphicFrameLocks noChangeAspect="1"/>
          </p:cNvGraphicFramePr>
          <p:nvPr/>
        </p:nvGraphicFramePr>
        <p:xfrm>
          <a:off x="1816100" y="2228850"/>
          <a:ext cx="53530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Equation" r:id="rId3" imgW="2235200" imgH="482600" progId="Equation.DSMT4">
                  <p:embed/>
                </p:oleObj>
              </mc:Choice>
              <mc:Fallback>
                <p:oleObj name="Equation" r:id="rId3" imgW="2235200" imgH="482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2228850"/>
                        <a:ext cx="5353050" cy="11557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7" grpId="0" animBg="1"/>
      <p:bldP spid="110608" grpId="0" animBg="1"/>
      <p:bldP spid="110609" grpId="0" animBg="1"/>
      <p:bldP spid="110610" grpId="0" animBg="1"/>
      <p:bldP spid="1106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5CEA5F-F4C7-4BA5-8256-8EC0F494B7B9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8611" name="Rectangle 5"/>
          <p:cNvSpPr>
            <a:spLocks noChangeArrowheads="1"/>
          </p:cNvSpPr>
          <p:nvPr/>
        </p:nvSpPr>
        <p:spPr bwMode="auto">
          <a:xfrm>
            <a:off x="0" y="2809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615950" y="1268413"/>
          <a:ext cx="8134350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166" b="11993"/>
                      <a:stretch>
                        <a:fillRect/>
                      </a:stretch>
                    </p:blipFill>
                    <p:spPr bwMode="auto">
                      <a:xfrm>
                        <a:off x="615950" y="1268413"/>
                        <a:ext cx="8134350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Rectangle 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2063750" y="4025900"/>
          <a:ext cx="50863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name="Equation" r:id="rId5" imgW="2463800" imgH="482600" progId="Equation.DSMT4">
                  <p:embed/>
                </p:oleObj>
              </mc:Choice>
              <mc:Fallback>
                <p:oleObj name="Equation" r:id="rId5" imgW="2463800" imgH="482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4025900"/>
                        <a:ext cx="5086350" cy="1003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Rectangle 9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111624" name="Object 8"/>
          <p:cNvGraphicFramePr>
            <a:graphicFrameLocks noChangeAspect="1"/>
          </p:cNvGraphicFramePr>
          <p:nvPr/>
        </p:nvGraphicFramePr>
        <p:xfrm>
          <a:off x="2789238" y="5278438"/>
          <a:ext cx="396081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Equation" r:id="rId7" imgW="1930400" imgH="482600" progId="Equation.DSMT4">
                  <p:embed/>
                </p:oleObj>
              </mc:Choice>
              <mc:Fallback>
                <p:oleObj name="Equation" r:id="rId7" imgW="1930400" imgH="482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238" y="5278438"/>
                        <a:ext cx="3960812" cy="995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31" name="Object 15"/>
          <p:cNvGraphicFramePr>
            <a:graphicFrameLocks noChangeAspect="1"/>
          </p:cNvGraphicFramePr>
          <p:nvPr>
            <p:ph idx="4294967295"/>
          </p:nvPr>
        </p:nvGraphicFramePr>
        <p:xfrm>
          <a:off x="1506538" y="2932113"/>
          <a:ext cx="398780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9" imgW="2044700" imgH="482600" progId="Equation.DSMT4">
                  <p:embed/>
                </p:oleObj>
              </mc:Choice>
              <mc:Fallback>
                <p:oleObj name="Equation" r:id="rId9" imgW="2044700" imgH="482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2932113"/>
                        <a:ext cx="3987800" cy="941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D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33" name="Oval 17"/>
          <p:cNvSpPr>
            <a:spLocks noChangeArrowheads="1"/>
          </p:cNvSpPr>
          <p:nvPr/>
        </p:nvSpPr>
        <p:spPr bwMode="auto">
          <a:xfrm>
            <a:off x="1401763" y="1960563"/>
            <a:ext cx="674687" cy="495300"/>
          </a:xfrm>
          <a:prstGeom prst="ellipse">
            <a:avLst/>
          </a:prstGeom>
          <a:noFill/>
          <a:ln w="38100" cmpd="dbl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1634" name="Oval 18"/>
          <p:cNvSpPr>
            <a:spLocks noChangeArrowheads="1"/>
          </p:cNvSpPr>
          <p:nvPr/>
        </p:nvSpPr>
        <p:spPr bwMode="auto">
          <a:xfrm>
            <a:off x="3824288" y="2006600"/>
            <a:ext cx="674687" cy="495300"/>
          </a:xfrm>
          <a:prstGeom prst="ellipse">
            <a:avLst/>
          </a:prstGeom>
          <a:noFill/>
          <a:ln w="38100" cmpd="dbl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1635" name="Oval 19"/>
          <p:cNvSpPr>
            <a:spLocks noChangeArrowheads="1"/>
          </p:cNvSpPr>
          <p:nvPr/>
        </p:nvSpPr>
        <p:spPr bwMode="auto">
          <a:xfrm>
            <a:off x="6519863" y="1943100"/>
            <a:ext cx="674687" cy="495300"/>
          </a:xfrm>
          <a:prstGeom prst="ellips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361950"/>
            <a:ext cx="4660900" cy="584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defRPr/>
            </a:pPr>
            <a:r>
              <a:rPr lang="en-US" altLang="zh-CN" sz="2800" b="1" dirty="0">
                <a:latin typeface="Times New Roman" pitchFamily="18" charset="0"/>
              </a:rPr>
              <a:t>   </a:t>
            </a:r>
            <a:r>
              <a:rPr lang="en-US" altLang="zh-CN" sz="3200" b="1" u="sng" dirty="0">
                <a:solidFill>
                  <a:srgbClr val="800080"/>
                </a:solidFill>
                <a:ea typeface="华文中宋" pitchFamily="2" charset="-122"/>
              </a:rPr>
              <a:t>1</a:t>
            </a:r>
            <a:r>
              <a:rPr lang="en-US" altLang="zh-CN" sz="2800" dirty="0">
                <a:solidFill>
                  <a:srgbClr val="800080"/>
                </a:solidFill>
                <a:ea typeface="华文中宋" pitchFamily="2" charset="-122"/>
              </a:rPr>
              <a:t>   </a:t>
            </a:r>
            <a:r>
              <a:rPr lang="en-US" altLang="zh-CN" sz="2800" b="1" dirty="0">
                <a:solidFill>
                  <a:srgbClr val="003399"/>
                </a:solidFill>
                <a:ea typeface="华文中宋" pitchFamily="2" charset="-122"/>
              </a:rPr>
              <a:t>2PSK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相干解调系统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10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3" grpId="0" animBg="1"/>
      <p:bldP spid="111633" grpId="1" animBg="1"/>
      <p:bldP spid="111634" grpId="0" animBg="1"/>
      <p:bldP spid="111634" grpId="1" animBg="1"/>
      <p:bldP spid="1116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FC958D-934A-4E9A-9598-E4E1B43FEB4A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46125" y="3065463"/>
            <a:ext cx="7200900" cy="674687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  <a:cs typeface="Arial" charset="0"/>
              </a:rPr>
              <a:t>因此，</a:t>
            </a:r>
            <a:r>
              <a:rPr lang="en-US" altLang="zh-CN" sz="2400" b="0" i="1" smtClean="0">
                <a:latin typeface="Arial" charset="0"/>
                <a:ea typeface="华文中宋" pitchFamily="2" charset="-122"/>
                <a:cs typeface="Arial" charset="0"/>
              </a:rPr>
              <a:t>x</a:t>
            </a:r>
            <a:r>
              <a:rPr lang="en-US" altLang="zh-CN" sz="2400" b="0" smtClean="0">
                <a:latin typeface="Arial" charset="0"/>
                <a:ea typeface="华文中宋" pitchFamily="2" charset="-122"/>
                <a:cs typeface="Arial" charset="0"/>
              </a:rPr>
              <a:t>(</a:t>
            </a:r>
            <a:r>
              <a:rPr lang="en-US" altLang="zh-CN" sz="2400" b="0" i="1" smtClean="0">
                <a:latin typeface="Arial" charset="0"/>
                <a:ea typeface="华文中宋" pitchFamily="2" charset="-122"/>
                <a:cs typeface="Arial" charset="0"/>
              </a:rPr>
              <a:t>t</a:t>
            </a:r>
            <a:r>
              <a:rPr lang="en-US" altLang="zh-CN" sz="2400" b="0" smtClean="0">
                <a:latin typeface="Arial" charset="0"/>
                <a:ea typeface="华文中宋" pitchFamily="2" charset="-122"/>
                <a:cs typeface="Arial" charset="0"/>
              </a:rPr>
              <a:t>)</a:t>
            </a:r>
            <a:r>
              <a:rPr lang="zh-CN" altLang="en-US" sz="2400" b="0" smtClean="0">
                <a:latin typeface="Arial" charset="0"/>
                <a:ea typeface="华文中宋" pitchFamily="2" charset="-122"/>
                <a:cs typeface="Arial" charset="0"/>
              </a:rPr>
              <a:t>的一维概率密度函数为</a:t>
            </a:r>
            <a:r>
              <a:rPr lang="en-US" altLang="zh-CN" sz="2400" b="0" smtClean="0">
                <a:latin typeface="Arial" charset="0"/>
                <a:ea typeface="华文中宋" pitchFamily="2" charset="-122"/>
                <a:cs typeface="Arial" charset="0"/>
              </a:rPr>
              <a:t>:</a:t>
            </a:r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1385888" y="3660775"/>
          <a:ext cx="6430962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tion" r:id="rId3" imgW="2921000" imgH="482600" progId="Equation.DSMT4">
                  <p:embed/>
                </p:oleObj>
              </mc:Choice>
              <mc:Fallback>
                <p:oleObj name="Equation" r:id="rId3" imgW="29210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660775"/>
                        <a:ext cx="6430962" cy="107156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CC99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6"/>
          <p:cNvGraphicFramePr>
            <a:graphicFrameLocks noChangeAspect="1"/>
          </p:cNvGraphicFramePr>
          <p:nvPr/>
        </p:nvGraphicFramePr>
        <p:xfrm>
          <a:off x="1327150" y="4894263"/>
          <a:ext cx="653415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5" imgW="2959100" imgH="482600" progId="Equation.DSMT4">
                  <p:embed/>
                </p:oleObj>
              </mc:Choice>
              <mc:Fallback>
                <p:oleObj name="Equation" r:id="rId5" imgW="2959100" imgH="482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894263"/>
                        <a:ext cx="6534150" cy="10683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21"/>
          <p:cNvGraphicFramePr>
            <a:graphicFrameLocks noChangeAspect="1"/>
          </p:cNvGraphicFramePr>
          <p:nvPr/>
        </p:nvGraphicFramePr>
        <p:xfrm>
          <a:off x="2455863" y="1776413"/>
          <a:ext cx="472122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Equation" r:id="rId7" imgW="1968500" imgH="482600" progId="Equation.DSMT4">
                  <p:embed/>
                </p:oleObj>
              </mc:Choice>
              <mc:Fallback>
                <p:oleObj name="Equation" r:id="rId7" imgW="1968500" imgH="482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1776413"/>
                        <a:ext cx="4721225" cy="1163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2" name="AutoShape 22"/>
          <p:cNvSpPr>
            <a:spLocks noChangeArrowheads="1"/>
          </p:cNvSpPr>
          <p:nvPr/>
        </p:nvSpPr>
        <p:spPr bwMode="auto">
          <a:xfrm>
            <a:off x="4349750" y="584200"/>
            <a:ext cx="1754188" cy="944563"/>
          </a:xfrm>
          <a:prstGeom prst="wedgeRoundRectCallout">
            <a:avLst>
              <a:gd name="adj1" fmla="val -33468"/>
              <a:gd name="adj2" fmla="val 85389"/>
              <a:gd name="adj3" fmla="val 16667"/>
            </a:avLst>
          </a:prstGeom>
          <a:solidFill>
            <a:schemeClr val="bg1"/>
          </a:solidFill>
          <a:ln w="9525">
            <a:solidFill>
              <a:srgbClr val="0033CC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高斯噪声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charset="0"/>
              </a:rPr>
              <a:t>( </a:t>
            </a:r>
            <a:r>
              <a:rPr lang="en-US" altLang="zh-CN" sz="2400">
                <a:latin typeface="Arial" charset="0"/>
              </a:rPr>
              <a:t>0</a:t>
            </a:r>
            <a:r>
              <a:rPr lang="zh-CN" altLang="en-US" sz="2400">
                <a:latin typeface="Arial" charset="0"/>
              </a:rPr>
              <a:t>，</a:t>
            </a:r>
            <a:r>
              <a:rPr lang="zh-CN" altLang="en-US" sz="2400" i="1">
                <a:latin typeface="Arial" charset="0"/>
                <a:sym typeface="Symbol" pitchFamily="18" charset="2"/>
              </a:rPr>
              <a:t></a:t>
            </a:r>
            <a:r>
              <a:rPr lang="en-US" altLang="zh-CN" sz="2400" i="1" baseline="-25000">
                <a:latin typeface="Arial" charset="0"/>
                <a:sym typeface="Symbol" pitchFamily="18" charset="2"/>
              </a:rPr>
              <a:t>n</a:t>
            </a:r>
            <a:r>
              <a:rPr lang="en-US" altLang="zh-CN" sz="2400" baseline="30000">
                <a:latin typeface="Arial" charset="0"/>
                <a:sym typeface="Symbol" pitchFamily="18" charset="2"/>
              </a:rPr>
              <a:t>2 </a:t>
            </a:r>
            <a:r>
              <a:rPr lang="en-US" altLang="zh-CN" sz="2400" b="0">
                <a:latin typeface="Arial" charset="0"/>
                <a:sym typeface="Symbol" pitchFamily="18" charset="2"/>
              </a:rPr>
              <a:t>)</a:t>
            </a:r>
          </a:p>
        </p:txBody>
      </p:sp>
      <p:sp>
        <p:nvSpPr>
          <p:cNvPr id="112663" name="AutoShape 23"/>
          <p:cNvSpPr>
            <a:spLocks noChangeArrowheads="1"/>
          </p:cNvSpPr>
          <p:nvPr/>
        </p:nvSpPr>
        <p:spPr bwMode="auto">
          <a:xfrm>
            <a:off x="430213" y="1117600"/>
            <a:ext cx="1846262" cy="944563"/>
          </a:xfrm>
          <a:prstGeom prst="wedgeRoundRectCallout">
            <a:avLst>
              <a:gd name="adj1" fmla="val 61778"/>
              <a:gd name="adj2" fmla="val 51514"/>
              <a:gd name="adj3" fmla="val 16667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Arial" charset="0"/>
                <a:ea typeface="华文中宋" pitchFamily="2" charset="-122"/>
              </a:rPr>
              <a:t>高斯噪声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charset="0"/>
              </a:rPr>
              <a:t>( </a:t>
            </a:r>
            <a:r>
              <a:rPr lang="en-US" altLang="zh-CN" sz="2800">
                <a:latin typeface="Arial" charset="0"/>
                <a:sym typeface="Symbol" pitchFamily="18" charset="2"/>
              </a:rPr>
              <a:t></a:t>
            </a:r>
            <a:r>
              <a:rPr lang="en-US" altLang="zh-CN" sz="2800" i="1"/>
              <a:t>a</a:t>
            </a:r>
            <a:r>
              <a:rPr lang="zh-CN" altLang="en-US" sz="2400" b="0">
                <a:latin typeface="Arial" charset="0"/>
              </a:rPr>
              <a:t>，</a:t>
            </a:r>
            <a:r>
              <a:rPr lang="zh-CN" altLang="en-US" sz="2400" i="1">
                <a:latin typeface="Arial" charset="0"/>
                <a:sym typeface="Symbol" pitchFamily="18" charset="2"/>
              </a:rPr>
              <a:t></a:t>
            </a:r>
            <a:r>
              <a:rPr lang="en-US" altLang="zh-CN" sz="2400" i="1" baseline="-25000">
                <a:latin typeface="Arial" charset="0"/>
                <a:sym typeface="Symbol" pitchFamily="18" charset="2"/>
              </a:rPr>
              <a:t>n</a:t>
            </a:r>
            <a:r>
              <a:rPr lang="en-US" altLang="zh-CN" sz="2400" baseline="30000">
                <a:latin typeface="Arial" charset="0"/>
                <a:sym typeface="Symbol" pitchFamily="18" charset="2"/>
              </a:rPr>
              <a:t>2 </a:t>
            </a:r>
            <a:r>
              <a:rPr lang="en-US" altLang="zh-CN" sz="2400" b="0">
                <a:latin typeface="Arial" charset="0"/>
                <a:sym typeface="Symbol" pitchFamily="18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build="p"/>
      <p:bldP spid="112662" grpId="0" animBg="1"/>
      <p:bldP spid="11266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4839057-6A26-4C39-97C9-1BD6C5D597BA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70659" name="Object 2"/>
          <p:cNvGraphicFramePr>
            <a:graphicFrameLocks noChangeAspect="1"/>
          </p:cNvGraphicFramePr>
          <p:nvPr>
            <p:ph sz="quarter" idx="4294967295"/>
          </p:nvPr>
        </p:nvGraphicFramePr>
        <p:xfrm>
          <a:off x="393700" y="1028700"/>
          <a:ext cx="5795963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Visio" r:id="rId3" imgW="2808811" imgH="1545758" progId="Visio.Drawing.11">
                  <p:embed/>
                </p:oleObj>
              </mc:Choice>
              <mc:Fallback>
                <p:oleObj name="Visio" r:id="rId3" imgW="2808811" imgH="154575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028700"/>
                        <a:ext cx="5795963" cy="3190875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979"/>
                        </a:schemeClr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6969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16700" y="1428750"/>
            <a:ext cx="1555750" cy="2044700"/>
          </a:xfrm>
          <a:ln w="28575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pPr algn="l" eaLnBrk="1" hangingPunct="1">
              <a:lnSpc>
                <a:spcPts val="3600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双</a:t>
            </a:r>
            <a:r>
              <a:rPr lang="zh-CN" altLang="en-US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极性</a:t>
            </a:r>
            <a: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/>
            </a:r>
            <a:b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zh-CN" altLang="en-US" sz="2400" dirty="0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rPr>
              <a:t>基带</a:t>
            </a:r>
            <a:r>
              <a:rPr lang="zh-CN" altLang="en-US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系统</a:t>
            </a:r>
            <a: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b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     </a:t>
            </a:r>
            <a:r>
              <a:rPr lang="zh-CN" altLang="en-US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/>
            </a:r>
            <a:br>
              <a:rPr lang="en-US" altLang="zh-CN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zh-CN" altLang="en-US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情况类似</a:t>
            </a:r>
          </a:p>
        </p:txBody>
      </p:sp>
      <p:graphicFrame>
        <p:nvGraphicFramePr>
          <p:cNvPr id="70661" name="Object 4"/>
          <p:cNvGraphicFramePr>
            <a:graphicFrameLocks noChangeAspect="1"/>
          </p:cNvGraphicFramePr>
          <p:nvPr>
            <p:ph idx="4294967295"/>
          </p:nvPr>
        </p:nvGraphicFramePr>
        <p:xfrm>
          <a:off x="527050" y="5180013"/>
          <a:ext cx="409575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Equation" r:id="rId5" imgW="2057400" imgH="482600" progId="Equation.DSMT4">
                  <p:embed/>
                </p:oleObj>
              </mc:Choice>
              <mc:Fallback>
                <p:oleObj name="Equation" r:id="rId5" imgW="20574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5180013"/>
                        <a:ext cx="4095750" cy="960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637338" y="4413250"/>
            <a:ext cx="368300" cy="1079500"/>
          </a:xfrm>
          <a:prstGeom prst="rect">
            <a:avLst/>
          </a:prstGeom>
          <a:noFill/>
          <a:ln w="9525">
            <a:solidFill>
              <a:srgbClr val="0000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273925" y="4413250"/>
            <a:ext cx="720725" cy="1079500"/>
          </a:xfrm>
          <a:prstGeom prst="rect">
            <a:avLst/>
          </a:prstGeom>
          <a:noFill/>
          <a:ln w="9525">
            <a:solidFill>
              <a:srgbClr val="800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667250" y="5403850"/>
            <a:ext cx="394176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ea typeface="华文中宋" pitchFamily="2" charset="-122"/>
              </a:rPr>
              <a:t>=</a:t>
            </a: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双</a:t>
            </a:r>
            <a:r>
              <a:rPr lang="zh-CN" altLang="en-US" sz="2400" b="0">
                <a:ea typeface="华文中宋" pitchFamily="2" charset="-122"/>
              </a:rPr>
              <a:t>极性</a:t>
            </a: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基带</a:t>
            </a:r>
            <a:r>
              <a:rPr lang="zh-CN" altLang="en-US" sz="2400" b="0">
                <a:ea typeface="华文中宋" pitchFamily="2" charset="-122"/>
              </a:rPr>
              <a:t>信号</a:t>
            </a:r>
            <a:r>
              <a:rPr lang="en-US" altLang="zh-CN" sz="2400" b="0">
                <a:ea typeface="华文中宋" pitchFamily="2" charset="-122"/>
              </a:rPr>
              <a:t>+</a:t>
            </a:r>
            <a:r>
              <a:rPr lang="zh-CN" altLang="en-US" sz="2400" b="0">
                <a:ea typeface="华文中宋" pitchFamily="2" charset="-122"/>
              </a:rPr>
              <a:t>高斯噪声</a:t>
            </a:r>
          </a:p>
        </p:txBody>
      </p:sp>
      <p:graphicFrame>
        <p:nvGraphicFramePr>
          <p:cNvPr id="20" name="Object 13"/>
          <p:cNvGraphicFramePr>
            <a:graphicFrameLocks noChangeAspect="1"/>
          </p:cNvGraphicFramePr>
          <p:nvPr/>
        </p:nvGraphicFramePr>
        <p:xfrm>
          <a:off x="5595938" y="4473575"/>
          <a:ext cx="23876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Equation" r:id="rId7" imgW="1155700" imgH="482600" progId="Equation.DSMT4">
                  <p:embed/>
                </p:oleObj>
              </mc:Choice>
              <mc:Fallback>
                <p:oleObj name="Equation" r:id="rId7" imgW="1155700" imgH="482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4473575"/>
                        <a:ext cx="2387600" cy="974725"/>
                      </a:xfrm>
                      <a:prstGeom prst="rect">
                        <a:avLst/>
                      </a:prstGeom>
                      <a:solidFill>
                        <a:schemeClr val="bg1">
                          <a:alpha val="65097"/>
                        </a:schemeClr>
                      </a:solidFill>
                      <a:ln w="9525">
                        <a:solidFill>
                          <a:srgbClr val="D9D9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282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1471613" y="5059363"/>
            <a:ext cx="495300" cy="1079500"/>
          </a:xfrm>
          <a:prstGeom prst="rect">
            <a:avLst/>
          </a:prstGeom>
          <a:noFill/>
          <a:ln w="9525">
            <a:solidFill>
              <a:srgbClr val="0000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2224088" y="5059363"/>
            <a:ext cx="720725" cy="1079500"/>
          </a:xfrm>
          <a:prstGeom prst="rect">
            <a:avLst/>
          </a:prstGeom>
          <a:noFill/>
          <a:ln w="9525">
            <a:solidFill>
              <a:srgbClr val="800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5772150" y="762000"/>
            <a:ext cx="1200150" cy="66675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可见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/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778A4ED-2B77-40D9-89FF-7891EC3A528D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48333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117600"/>
            <a:ext cx="6705600" cy="514350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chemeClr val="tx1"/>
                </a:solidFill>
                <a:ea typeface="华文中宋" pitchFamily="2" charset="-122"/>
              </a:rPr>
              <a:t>因此，借助</a:t>
            </a:r>
            <a:r>
              <a:rPr lang="zh-CN" altLang="en-US" sz="2800" smtClean="0">
                <a:solidFill>
                  <a:srgbClr val="FF0000"/>
                </a:solidFill>
                <a:ea typeface="华文中宋" pitchFamily="2" charset="-122"/>
              </a:rPr>
              <a:t>双</a:t>
            </a:r>
            <a:r>
              <a:rPr lang="zh-CN" altLang="en-US" sz="2400" smtClean="0">
                <a:solidFill>
                  <a:schemeClr val="tx1"/>
                </a:solidFill>
                <a:ea typeface="华文中宋" pitchFamily="2" charset="-122"/>
              </a:rPr>
              <a:t>极性</a:t>
            </a:r>
            <a:r>
              <a:rPr lang="zh-CN" altLang="en-US" sz="2400" smtClean="0">
                <a:solidFill>
                  <a:srgbClr val="FF0000"/>
                </a:solidFill>
                <a:ea typeface="华文中宋" pitchFamily="2" charset="-122"/>
              </a:rPr>
              <a:t>基带</a:t>
            </a:r>
            <a:r>
              <a:rPr lang="zh-CN" altLang="en-US" sz="2400" smtClean="0">
                <a:solidFill>
                  <a:schemeClr val="tx1"/>
                </a:solidFill>
                <a:ea typeface="华文中宋" pitchFamily="2" charset="-122"/>
              </a:rPr>
              <a:t>系统的分析结果：</a:t>
            </a:r>
          </a:p>
        </p:txBody>
      </p:sp>
      <p:graphicFrame>
        <p:nvGraphicFramePr>
          <p:cNvPr id="483343" name="Object 15"/>
          <p:cNvGraphicFramePr>
            <a:graphicFrameLocks noChangeAspect="1"/>
          </p:cNvGraphicFramePr>
          <p:nvPr/>
        </p:nvGraphicFramePr>
        <p:xfrm>
          <a:off x="4164013" y="2430463"/>
          <a:ext cx="119062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Equation" r:id="rId3" imgW="431613" imgH="241195" progId="Equation.DSMT4">
                  <p:embed/>
                </p:oleObj>
              </mc:Choice>
              <mc:Fallback>
                <p:oleObj name="Equation" r:id="rId3" imgW="431613" imgH="24119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2430463"/>
                        <a:ext cx="1190625" cy="642937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3920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44" name="Object 16"/>
          <p:cNvGraphicFramePr>
            <a:graphicFrameLocks noChangeAspect="1"/>
          </p:cNvGraphicFramePr>
          <p:nvPr/>
        </p:nvGraphicFramePr>
        <p:xfrm>
          <a:off x="5605463" y="1990725"/>
          <a:ext cx="27908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0" name="Equation" r:id="rId5" imgW="1155199" imgH="444307" progId="Equation.DSMT4">
                  <p:embed/>
                </p:oleObj>
              </mc:Choice>
              <mc:Fallback>
                <p:oleObj name="Equation" r:id="rId5" imgW="1155199" imgH="444307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463" y="1990725"/>
                        <a:ext cx="2790825" cy="1127125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588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45" name="Object 17"/>
          <p:cNvGraphicFramePr>
            <a:graphicFrameLocks noChangeAspect="1"/>
          </p:cNvGraphicFramePr>
          <p:nvPr/>
        </p:nvGraphicFramePr>
        <p:xfrm>
          <a:off x="1149350" y="2019300"/>
          <a:ext cx="23812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1" name="Equation" r:id="rId7" imgW="1028254" imgH="444307" progId="Equation.DSMT4">
                  <p:embed/>
                </p:oleObj>
              </mc:Choice>
              <mc:Fallback>
                <p:oleObj name="Equation" r:id="rId7" imgW="1028254" imgH="44430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2019300"/>
                        <a:ext cx="2381250" cy="1009650"/>
                      </a:xfrm>
                      <a:prstGeom prst="rect">
                        <a:avLst/>
                      </a:prstGeom>
                      <a:solidFill>
                        <a:srgbClr val="FFFFCC">
                          <a:alpha val="7490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47" name="Oval 19"/>
          <p:cNvSpPr>
            <a:spLocks noChangeArrowheads="1"/>
          </p:cNvSpPr>
          <p:nvPr/>
        </p:nvSpPr>
        <p:spPr bwMode="auto">
          <a:xfrm>
            <a:off x="3994150" y="1839913"/>
            <a:ext cx="1066800" cy="522287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999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ea typeface="华文中宋" pitchFamily="2" charset="-122"/>
              </a:rPr>
              <a:t>等概时</a:t>
            </a:r>
          </a:p>
        </p:txBody>
      </p:sp>
      <p:graphicFrame>
        <p:nvGraphicFramePr>
          <p:cNvPr id="483348" name="Object 20"/>
          <p:cNvGraphicFramePr>
            <a:graphicFrameLocks noChangeAspect="1"/>
          </p:cNvGraphicFramePr>
          <p:nvPr/>
        </p:nvGraphicFramePr>
        <p:xfrm>
          <a:off x="4060825" y="4895850"/>
          <a:ext cx="11715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2" name="Equation" r:id="rId9" imgW="431613" imgH="241195" progId="Equation.DSMT4">
                  <p:embed/>
                </p:oleObj>
              </mc:Choice>
              <mc:Fallback>
                <p:oleObj name="Equation" r:id="rId9" imgW="431613" imgH="241195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5" y="4895850"/>
                        <a:ext cx="1171575" cy="631825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3920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49" name="Object 21"/>
          <p:cNvGraphicFramePr>
            <a:graphicFrameLocks noChangeAspect="1"/>
          </p:cNvGraphicFramePr>
          <p:nvPr/>
        </p:nvGraphicFramePr>
        <p:xfrm>
          <a:off x="5502275" y="4419600"/>
          <a:ext cx="2744788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3" name="Equation" r:id="rId11" imgW="1155199" imgH="444307" progId="Equation.DSMT4">
                  <p:embed/>
                </p:oleObj>
              </mc:Choice>
              <mc:Fallback>
                <p:oleObj name="Equation" r:id="rId11" imgW="1155199" imgH="444307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275" y="4419600"/>
                        <a:ext cx="2744788" cy="1109663"/>
                      </a:xfrm>
                      <a:prstGeom prst="rect">
                        <a:avLst/>
                      </a:prstGeom>
                      <a:solidFill>
                        <a:srgbClr val="FFFFCC">
                          <a:alpha val="8588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0" name="Object 22"/>
          <p:cNvGraphicFramePr>
            <a:graphicFrameLocks noChangeAspect="1"/>
          </p:cNvGraphicFramePr>
          <p:nvPr/>
        </p:nvGraphicFramePr>
        <p:xfrm>
          <a:off x="1060450" y="4525963"/>
          <a:ext cx="23129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4" name="Equation" r:id="rId13" imgW="1015559" imgH="444307" progId="Equation.DSMT4">
                  <p:embed/>
                </p:oleObj>
              </mc:Choice>
              <mc:Fallback>
                <p:oleObj name="Equation" r:id="rId13" imgW="1015559" imgH="444307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4525963"/>
                        <a:ext cx="2312988" cy="992187"/>
                      </a:xfrm>
                      <a:prstGeom prst="rect">
                        <a:avLst/>
                      </a:prstGeom>
                      <a:solidFill>
                        <a:srgbClr val="FFFFCC">
                          <a:alpha val="74901"/>
                        </a:srgbClr>
                      </a:solidFill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1" name="Oval 23"/>
          <p:cNvSpPr>
            <a:spLocks noChangeArrowheads="1"/>
          </p:cNvSpPr>
          <p:nvPr/>
        </p:nvSpPr>
        <p:spPr bwMode="auto">
          <a:xfrm>
            <a:off x="3905250" y="4318000"/>
            <a:ext cx="1049338" cy="4730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rgbClr val="9999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ea typeface="华文中宋" pitchFamily="2" charset="-122"/>
              </a:rPr>
              <a:t>等概时</a:t>
            </a:r>
          </a:p>
        </p:txBody>
      </p:sp>
      <p:sp>
        <p:nvSpPr>
          <p:cNvPr id="483352" name="Rectangle 24"/>
          <p:cNvSpPr>
            <a:spLocks noChangeArrowheads="1"/>
          </p:cNvSpPr>
          <p:nvPr/>
        </p:nvSpPr>
        <p:spPr bwMode="auto">
          <a:xfrm>
            <a:off x="615950" y="3492500"/>
            <a:ext cx="67056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ea typeface="华文中宋" pitchFamily="2" charset="-122"/>
              </a:rPr>
              <a:t>可方便地得到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2PSK-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相干</a:t>
            </a:r>
            <a:r>
              <a:rPr lang="zh-CN" altLang="en-US" sz="2400" b="0">
                <a:solidFill>
                  <a:srgbClr val="000099"/>
                </a:solidFill>
                <a:ea typeface="华文中宋" pitchFamily="2" charset="-122"/>
              </a:rPr>
              <a:t>系统</a:t>
            </a:r>
            <a:r>
              <a:rPr lang="zh-CN" altLang="en-US" sz="2400" b="0">
                <a:ea typeface="华文中宋" pitchFamily="2" charset="-122"/>
              </a:rPr>
              <a:t>的分析结果：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48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000"/>
                                        <p:tgtEl>
                                          <p:spTgt spid="48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48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8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48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48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1000"/>
                                        <p:tgtEl>
                                          <p:spTgt spid="48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3" grpId="0"/>
      <p:bldP spid="483347" grpId="0" animBg="1"/>
      <p:bldP spid="483351" grpId="0" animBg="1"/>
      <p:bldP spid="48335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C03D30B-4369-48A9-8660-2E6C4F1FF6E8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27100" y="1162050"/>
            <a:ext cx="6391275" cy="6746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2PSK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信号</a:t>
            </a:r>
            <a:r>
              <a:rPr lang="zh-CN" altLang="en-US" sz="2800" smtClean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相干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解调系统的总误码率：</a:t>
            </a:r>
          </a:p>
        </p:txBody>
      </p:sp>
      <p:graphicFrame>
        <p:nvGraphicFramePr>
          <p:cNvPr id="490503" name="Object 7"/>
          <p:cNvGraphicFramePr>
            <a:graphicFrameLocks noChangeAspect="1"/>
          </p:cNvGraphicFramePr>
          <p:nvPr/>
        </p:nvGraphicFramePr>
        <p:xfrm>
          <a:off x="5994400" y="2755900"/>
          <a:ext cx="1333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Equation" r:id="rId3" imgW="545863" imgH="457002" progId="Equation.DSMT4">
                  <p:embed/>
                </p:oleObj>
              </mc:Choice>
              <mc:Fallback>
                <p:oleObj name="Equation" r:id="rId3" imgW="545863" imgH="45700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00" y="2755900"/>
                        <a:ext cx="1333500" cy="11176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EEEA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0504" name="AutoShape 8"/>
          <p:cNvSpPr>
            <a:spLocks noChangeArrowheads="1"/>
          </p:cNvSpPr>
          <p:nvPr/>
        </p:nvSpPr>
        <p:spPr bwMode="auto">
          <a:xfrm>
            <a:off x="971550" y="4806950"/>
            <a:ext cx="1333500" cy="444500"/>
          </a:xfrm>
          <a:prstGeom prst="wedgeRoundRectCallout">
            <a:avLst>
              <a:gd name="adj1" fmla="val 59986"/>
              <a:gd name="adj2" fmla="val 11208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defRPr/>
            </a:pPr>
            <a:r>
              <a:rPr lang="en-US" altLang="zh-CN" sz="2400" b="1" i="1" dirty="0">
                <a:solidFill>
                  <a:schemeClr val="hlink"/>
                </a:solidFill>
                <a:latin typeface="+mn-lt"/>
                <a:cs typeface="Arial" charset="0"/>
              </a:rPr>
              <a:t>r </a:t>
            </a:r>
            <a:r>
              <a:rPr lang="en-US" altLang="zh-CN" sz="2400" b="1" dirty="0">
                <a:solidFill>
                  <a:schemeClr val="hlink"/>
                </a:solidFill>
                <a:latin typeface="+mn-lt"/>
                <a:cs typeface="Arial" charset="0"/>
              </a:rPr>
              <a:t>&gt;&gt;1</a:t>
            </a:r>
            <a:r>
              <a:rPr lang="zh-CN" altLang="en-US" sz="2400" b="1" dirty="0">
                <a:solidFill>
                  <a:schemeClr val="hlink"/>
                </a:solidFill>
                <a:latin typeface="+mn-lt"/>
                <a:cs typeface="Arial" charset="0"/>
              </a:rPr>
              <a:t>时</a:t>
            </a:r>
          </a:p>
        </p:txBody>
      </p:sp>
      <p:sp>
        <p:nvSpPr>
          <p:cNvPr id="490505" name="AutoShape 9"/>
          <p:cNvSpPr>
            <a:spLocks noChangeArrowheads="1"/>
          </p:cNvSpPr>
          <p:nvPr/>
        </p:nvSpPr>
        <p:spPr bwMode="auto">
          <a:xfrm flipH="1">
            <a:off x="5549900" y="2851150"/>
            <a:ext cx="261938" cy="1022350"/>
          </a:xfrm>
          <a:prstGeom prst="curvedRightArrow">
            <a:avLst>
              <a:gd name="adj1" fmla="val 82614"/>
              <a:gd name="adj2" fmla="val 165228"/>
              <a:gd name="adj3" fmla="val 33333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7416800" y="2717800"/>
            <a:ext cx="115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+mj-ea"/>
                <a:ea typeface="+mj-ea"/>
              </a:rPr>
              <a:t>解调器</a:t>
            </a:r>
            <a:endParaRPr lang="en-US" altLang="zh-CN" sz="2400" dirty="0">
              <a:latin typeface="+mj-ea"/>
              <a:ea typeface="+mj-ea"/>
            </a:endParaRPr>
          </a:p>
          <a:p>
            <a:pPr eaLnBrk="0" hangingPunct="0">
              <a:defRPr/>
            </a:pPr>
            <a:r>
              <a:rPr lang="zh-CN" altLang="en-US" sz="2400" dirty="0">
                <a:latin typeface="+mj-ea"/>
                <a:ea typeface="+mj-ea"/>
              </a:rPr>
              <a:t>输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入</a:t>
            </a:r>
            <a:r>
              <a:rPr lang="zh-CN" altLang="en-US" sz="2400" dirty="0">
                <a:latin typeface="+mj-ea"/>
                <a:ea typeface="+mj-ea"/>
              </a:rPr>
              <a:t>端</a:t>
            </a:r>
            <a:endParaRPr lang="en-US" altLang="zh-CN" sz="2400" dirty="0">
              <a:latin typeface="+mj-ea"/>
              <a:ea typeface="+mj-ea"/>
            </a:endParaRPr>
          </a:p>
          <a:p>
            <a:pPr eaLnBrk="0" hangingPunct="0">
              <a:defRPr/>
            </a:pPr>
            <a:r>
              <a:rPr lang="zh-CN" altLang="en-US" sz="2400" dirty="0">
                <a:latin typeface="+mj-ea"/>
                <a:ea typeface="+mj-ea"/>
              </a:rPr>
              <a:t>信噪比 </a:t>
            </a:r>
          </a:p>
        </p:txBody>
      </p:sp>
      <p:graphicFrame>
        <p:nvGraphicFramePr>
          <p:cNvPr id="72712" name="Object 11"/>
          <p:cNvGraphicFramePr>
            <a:graphicFrameLocks noChangeAspect="1"/>
          </p:cNvGraphicFramePr>
          <p:nvPr/>
        </p:nvGraphicFramePr>
        <p:xfrm>
          <a:off x="2233613" y="1828800"/>
          <a:ext cx="3167062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Equation" r:id="rId5" imgW="1155199" imgH="444307" progId="Equation.DSMT4">
                  <p:embed/>
                </p:oleObj>
              </mc:Choice>
              <mc:Fallback>
                <p:oleObj name="Equation" r:id="rId5" imgW="1155199" imgH="44430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1828800"/>
                        <a:ext cx="3167062" cy="121761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A5A5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12"/>
          <p:cNvGraphicFramePr>
            <a:graphicFrameLocks noChangeAspect="1"/>
          </p:cNvGraphicFramePr>
          <p:nvPr/>
        </p:nvGraphicFramePr>
        <p:xfrm>
          <a:off x="2624138" y="3328988"/>
          <a:ext cx="274796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Equation" r:id="rId7" imgW="1002865" imgH="393529" progId="Equation.DSMT4">
                  <p:embed/>
                </p:oleObj>
              </mc:Choice>
              <mc:Fallback>
                <p:oleObj name="Equation" r:id="rId7" imgW="1002865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138" y="3328988"/>
                        <a:ext cx="2747962" cy="10779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13"/>
          <p:cNvGraphicFramePr>
            <a:graphicFrameLocks noChangeAspect="1"/>
          </p:cNvGraphicFramePr>
          <p:nvPr/>
        </p:nvGraphicFramePr>
        <p:xfrm>
          <a:off x="2828925" y="4718050"/>
          <a:ext cx="254317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3" name="Equation" r:id="rId9" imgW="901700" imgH="457200" progId="Equation.DSMT4">
                  <p:embed/>
                </p:oleObj>
              </mc:Choice>
              <mc:Fallback>
                <p:oleObj name="Equation" r:id="rId9" imgW="90170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4718050"/>
                        <a:ext cx="2543175" cy="12446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2216150" y="4495800"/>
            <a:ext cx="266700" cy="1022350"/>
          </a:xfrm>
          <a:prstGeom prst="curvedRightArrow">
            <a:avLst>
              <a:gd name="adj1" fmla="val 82630"/>
              <a:gd name="adj2" fmla="val 165224"/>
              <a:gd name="adj3" fmla="val 33333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9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49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4" grpId="0"/>
      <p:bldP spid="490505" grpId="0" animBg="1"/>
      <p:bldP spid="11" grpId="0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BE4BE4E-9B54-40B1-84EF-C529F86694A3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6250" y="5187950"/>
            <a:ext cx="8101013" cy="1041400"/>
          </a:xfrm>
        </p:spPr>
        <p:txBody>
          <a:bodyPr/>
          <a:lstStyle/>
          <a:p>
            <a:pPr eaLnBrk="1" hangingPunct="1">
              <a:lnSpc>
                <a:spcPts val="3800"/>
              </a:lnSpc>
              <a:buFont typeface="Wingdings" pitchFamily="2" charset="2"/>
              <a:buNone/>
            </a:pPr>
            <a:r>
              <a:rPr lang="en-US" altLang="zh-CN" sz="2800" i="1" smtClean="0">
                <a:solidFill>
                  <a:schemeClr val="hlink"/>
                </a:solidFill>
              </a:rPr>
              <a:t>f</a:t>
            </a:r>
            <a:r>
              <a:rPr lang="zh-CN" altLang="en-US" sz="2400" b="0" smtClean="0">
                <a:ea typeface="华文中宋" pitchFamily="2" charset="-122"/>
              </a:rPr>
              <a:t>点</a:t>
            </a:r>
            <a:r>
              <a:rPr lang="zh-CN" altLang="en-US" sz="2800" smtClean="0"/>
              <a:t>：</a:t>
            </a:r>
            <a:r>
              <a:rPr lang="zh-CN" altLang="en-US" sz="2400" smtClean="0">
                <a:ea typeface="华文中宋" pitchFamily="2" charset="-122"/>
              </a:rPr>
              <a:t>绝对码</a:t>
            </a:r>
            <a:r>
              <a:rPr lang="zh-CN" altLang="en-US" sz="2400" b="0" smtClean="0">
                <a:ea typeface="华文中宋" pitchFamily="2" charset="-122"/>
              </a:rPr>
              <a:t>序列。只需在</a:t>
            </a:r>
            <a:r>
              <a:rPr lang="en-US" altLang="zh-CN" sz="2800" i="1" smtClean="0">
                <a:solidFill>
                  <a:schemeClr val="folHlink"/>
                </a:solidFill>
                <a:ea typeface="华文中宋" pitchFamily="2" charset="-122"/>
              </a:rPr>
              <a:t>P</a:t>
            </a:r>
            <a:r>
              <a:rPr lang="en-US" altLang="zh-CN" sz="2800" baseline="-25000" smtClean="0">
                <a:solidFill>
                  <a:schemeClr val="folHlink"/>
                </a:solidFill>
                <a:ea typeface="华文中宋" pitchFamily="2" charset="-122"/>
              </a:rPr>
              <a:t>e2PSK</a:t>
            </a:r>
            <a:r>
              <a:rPr lang="zh-CN" altLang="en-US" sz="2400" b="0" smtClean="0">
                <a:ea typeface="华文中宋" pitchFamily="2" charset="-122"/>
              </a:rPr>
              <a:t>基础上考虑</a:t>
            </a:r>
            <a:r>
              <a:rPr lang="zh-CN" altLang="en-US" sz="2400" b="0" smtClean="0">
                <a:solidFill>
                  <a:schemeClr val="hlink"/>
                </a:solidFill>
                <a:ea typeface="华文中宋" pitchFamily="2" charset="-122"/>
              </a:rPr>
              <a:t>码反变换器</a:t>
            </a:r>
          </a:p>
          <a:p>
            <a:pPr eaLnBrk="1" hangingPunct="1">
              <a:lnSpc>
                <a:spcPts val="3800"/>
              </a:lnSpc>
              <a:buFont typeface="Wingdings" pitchFamily="2" charset="2"/>
              <a:buNone/>
            </a:pPr>
            <a:r>
              <a:rPr lang="zh-CN" altLang="en-US" sz="2400" b="0" smtClean="0">
                <a:solidFill>
                  <a:schemeClr val="hlink"/>
                </a:solidFill>
                <a:ea typeface="华文中宋" pitchFamily="2" charset="-122"/>
              </a:rPr>
              <a:t>                            </a:t>
            </a:r>
            <a:r>
              <a:rPr lang="zh-CN" altLang="en-US" sz="2400" b="0" smtClean="0">
                <a:ea typeface="华文中宋" pitchFamily="2" charset="-122"/>
              </a:rPr>
              <a:t>对误码率的影响即可。</a:t>
            </a:r>
          </a:p>
        </p:txBody>
      </p:sp>
      <p:sp>
        <p:nvSpPr>
          <p:cNvPr id="73732" name="Rectangle 5"/>
          <p:cNvSpPr>
            <a:spLocks noChangeArrowheads="1"/>
          </p:cNvSpPr>
          <p:nvPr/>
        </p:nvSpPr>
        <p:spPr bwMode="auto">
          <a:xfrm>
            <a:off x="0" y="2809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73733" name="Object 4"/>
          <p:cNvGraphicFramePr>
            <a:graphicFrameLocks noChangeAspect="1"/>
          </p:cNvGraphicFramePr>
          <p:nvPr/>
        </p:nvGraphicFramePr>
        <p:xfrm>
          <a:off x="341313" y="1358900"/>
          <a:ext cx="8370887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30" t="10269" b="13229"/>
                      <a:stretch>
                        <a:fillRect/>
                      </a:stretch>
                    </p:blipFill>
                    <p:spPr bwMode="auto">
                      <a:xfrm>
                        <a:off x="341313" y="1358900"/>
                        <a:ext cx="8370887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7137400" y="1493838"/>
            <a:ext cx="944563" cy="7651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1557338" y="1223963"/>
            <a:ext cx="5219700" cy="1846262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431800" y="3327400"/>
            <a:ext cx="778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chemeClr val="hlink"/>
                </a:solidFill>
                <a:latin typeface="Arial" charset="0"/>
                <a:ea typeface="华文中宋" pitchFamily="2" charset="-122"/>
              </a:rPr>
              <a:t>e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点：</a:t>
            </a:r>
            <a:r>
              <a:rPr lang="zh-CN" altLang="en-US" sz="2400">
                <a:latin typeface="Arial" charset="0"/>
                <a:ea typeface="华文中宋" pitchFamily="2" charset="-122"/>
              </a:rPr>
              <a:t>相对码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序列。由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2PSK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误码率公式来确定：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-6350" y="406400"/>
            <a:ext cx="7023100" cy="584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  <a:buSzPct val="70000"/>
              <a:defRPr/>
            </a:pPr>
            <a:r>
              <a:rPr lang="en-US" altLang="zh-CN" sz="2800" b="1" dirty="0">
                <a:latin typeface="Times New Roman" pitchFamily="18" charset="0"/>
              </a:rPr>
              <a:t>   </a:t>
            </a:r>
            <a:r>
              <a:rPr lang="en-US" altLang="zh-CN" sz="3200" b="1" u="sng" dirty="0">
                <a:solidFill>
                  <a:srgbClr val="800080"/>
                </a:solidFill>
                <a:ea typeface="华文中宋" pitchFamily="2" charset="-122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a typeface="华文中宋" pitchFamily="2" charset="-122"/>
              </a:rPr>
              <a:t>   </a:t>
            </a:r>
            <a:r>
              <a:rPr lang="en-US" altLang="zh-CN" sz="2800" b="1" dirty="0">
                <a:solidFill>
                  <a:srgbClr val="003399"/>
                </a:solidFill>
                <a:ea typeface="华文中宋" pitchFamily="2" charset="-12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ea typeface="华文中宋" pitchFamily="2" charset="-122"/>
              </a:rPr>
              <a:t>D</a:t>
            </a:r>
            <a:r>
              <a:rPr lang="en-US" altLang="zh-CN" sz="2800" b="1" dirty="0">
                <a:solidFill>
                  <a:srgbClr val="003399"/>
                </a:solidFill>
                <a:ea typeface="华文中宋" pitchFamily="2" charset="-122"/>
              </a:rPr>
              <a:t>PSK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相干解调</a:t>
            </a:r>
            <a:r>
              <a:rPr lang="en-US" altLang="zh-CN" sz="2400" dirty="0">
                <a:latin typeface="Arial" pitchFamily="34" charset="0"/>
                <a:ea typeface="黑体" pitchFamily="2" charset="-122"/>
                <a:cs typeface="Arial" pitchFamily="34" charset="0"/>
              </a:rPr>
              <a:t>(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极性比较</a:t>
            </a:r>
            <a:r>
              <a:rPr lang="en-US" altLang="zh-CN" sz="2400" dirty="0">
                <a:latin typeface="Arial" pitchFamily="34" charset="0"/>
                <a:ea typeface="黑体" pitchFamily="2" charset="-122"/>
                <a:cs typeface="Arial" pitchFamily="34" charset="0"/>
              </a:rPr>
              <a:t>) </a:t>
            </a:r>
            <a:r>
              <a:rPr lang="en-US" altLang="zh-CN" sz="2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码反变换 </a:t>
            </a:r>
          </a:p>
        </p:txBody>
      </p:sp>
      <p:graphicFrame>
        <p:nvGraphicFramePr>
          <p:cNvPr id="66563" name="Object 10"/>
          <p:cNvGraphicFramePr>
            <a:graphicFrameLocks noChangeAspect="1"/>
          </p:cNvGraphicFramePr>
          <p:nvPr/>
        </p:nvGraphicFramePr>
        <p:xfrm>
          <a:off x="2082800" y="3829050"/>
          <a:ext cx="48006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2" name="Equation" r:id="rId5" imgW="1955800" imgH="457200" progId="Equation.DSMT4">
                  <p:embed/>
                </p:oleObj>
              </mc:Choice>
              <mc:Fallback>
                <p:oleObj name="Equation" r:id="rId5" imgW="19558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3829050"/>
                        <a:ext cx="4800600" cy="112236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1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10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6" grpId="0" animBg="1"/>
      <p:bldP spid="114701" grpId="0" animBg="1"/>
      <p:bldP spid="1147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34F422-5DC4-4C0F-BAB3-45D8843DB979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883150" y="2495550"/>
            <a:ext cx="3644900" cy="2116138"/>
          </a:xfrm>
          <a:prstGeom prst="rect">
            <a:avLst/>
          </a:prstGeom>
          <a:solidFill>
            <a:srgbClr val="E7E7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zh-CN"/>
          </a:p>
        </p:txBody>
      </p:sp>
      <p:sp>
        <p:nvSpPr>
          <p:cNvPr id="262163" name="Rectangle 19"/>
          <p:cNvSpPr>
            <a:spLocks noChangeArrowheads="1"/>
          </p:cNvSpPr>
          <p:nvPr/>
        </p:nvSpPr>
        <p:spPr bwMode="auto">
          <a:xfrm>
            <a:off x="795338" y="2540000"/>
            <a:ext cx="3644900" cy="2028825"/>
          </a:xfrm>
          <a:prstGeom prst="rect">
            <a:avLst/>
          </a:prstGeom>
          <a:solidFill>
            <a:srgbClr val="E7E7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zh-CN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534988"/>
            <a:ext cx="2800350" cy="493712"/>
          </a:xfrm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2ASK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产生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0" y="2814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0247" name="Object 12"/>
          <p:cNvGraphicFramePr>
            <a:graphicFrameLocks noChangeAspect="1"/>
          </p:cNvGraphicFramePr>
          <p:nvPr>
            <p:ph sz="quarter" idx="3"/>
          </p:nvPr>
        </p:nvGraphicFramePr>
        <p:xfrm>
          <a:off x="4972050" y="2806700"/>
          <a:ext cx="3506788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Visio" r:id="rId3" imgW="2167780" imgH="1162273" progId="Visio.Drawing.11">
                  <p:embed/>
                </p:oleObj>
              </mc:Choice>
              <mc:Fallback>
                <p:oleObj name="Visio" r:id="rId3" imgW="2167780" imgH="1162273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806700"/>
                        <a:ext cx="3506788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15"/>
          <p:cNvGraphicFramePr>
            <a:graphicFrameLocks noChangeAspect="1"/>
          </p:cNvGraphicFramePr>
          <p:nvPr/>
        </p:nvGraphicFramePr>
        <p:xfrm>
          <a:off x="792163" y="2806700"/>
          <a:ext cx="36449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Visio" r:id="rId5" imgW="1947672" imgH="948934" progId="Visio.Drawing.11">
                  <p:embed/>
                </p:oleObj>
              </mc:Choice>
              <mc:Fallback>
                <p:oleObj name="Visio" r:id="rId5" imgW="1947672" imgH="948934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2806700"/>
                        <a:ext cx="3644900" cy="175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61" name="Rectangle 17"/>
          <p:cNvSpPr>
            <a:spLocks noChangeArrowheads="1"/>
          </p:cNvSpPr>
          <p:nvPr/>
        </p:nvSpPr>
        <p:spPr bwMode="auto">
          <a:xfrm>
            <a:off x="1193800" y="1784350"/>
            <a:ext cx="2133600" cy="457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55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模拟调制法 </a:t>
            </a:r>
          </a:p>
        </p:txBody>
      </p:sp>
      <p:sp>
        <p:nvSpPr>
          <p:cNvPr id="262162" name="Rectangle 18"/>
          <p:cNvSpPr>
            <a:spLocks noChangeArrowheads="1"/>
          </p:cNvSpPr>
          <p:nvPr/>
        </p:nvSpPr>
        <p:spPr bwMode="auto">
          <a:xfrm>
            <a:off x="5194300" y="1784350"/>
            <a:ext cx="1600200" cy="4572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55000"/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键控法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F0E282-52C6-4E2C-ADAA-564BC0EF60C4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74755" name="Object 4"/>
          <p:cNvGraphicFramePr>
            <a:graphicFrameLocks noChangeAspect="1"/>
          </p:cNvGraphicFramePr>
          <p:nvPr/>
        </p:nvGraphicFramePr>
        <p:xfrm>
          <a:off x="1106488" y="1223963"/>
          <a:ext cx="54895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8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48" t="21255" r="27936" b="33005"/>
                      <a:stretch>
                        <a:fillRect/>
                      </a:stretch>
                    </p:blipFill>
                    <p:spPr bwMode="auto">
                      <a:xfrm>
                        <a:off x="1106488" y="1223963"/>
                        <a:ext cx="5489575" cy="1098550"/>
                      </a:xfrm>
                      <a:prstGeom prst="rect">
                        <a:avLst/>
                      </a:prstGeom>
                      <a:solidFill>
                        <a:srgbClr val="E5E5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827088" y="2528888"/>
          <a:ext cx="457517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9" name="公式" r:id="rId5" imgW="2590800" imgH="457200" progId="Equation.3">
                  <p:embed/>
                </p:oleObj>
              </mc:Choice>
              <mc:Fallback>
                <p:oleObj name="公式" r:id="rId5" imgW="2590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528888"/>
                        <a:ext cx="4575175" cy="757237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0" name="Object 8"/>
          <p:cNvGraphicFramePr>
            <a:graphicFrameLocks noChangeAspect="1"/>
          </p:cNvGraphicFramePr>
          <p:nvPr/>
        </p:nvGraphicFramePr>
        <p:xfrm>
          <a:off x="828675" y="3338513"/>
          <a:ext cx="457358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0" name="Equation" r:id="rId7" imgW="2641600" imgH="508000" progId="Equation.DSMT4">
                  <p:embed/>
                </p:oleObj>
              </mc:Choice>
              <mc:Fallback>
                <p:oleObj name="Equation" r:id="rId7" imgW="2641600" imgH="50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3338513"/>
                        <a:ext cx="4573588" cy="884237"/>
                      </a:xfrm>
                      <a:prstGeom prst="rect">
                        <a:avLst/>
                      </a:prstGeom>
                      <a:solidFill>
                        <a:srgbClr val="E5E5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98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827088" y="4284663"/>
          <a:ext cx="45751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1" name="Equation" r:id="rId9" imgW="2641600" imgH="508000" progId="Equation.DSMT4">
                  <p:embed/>
                </p:oleObj>
              </mc:Choice>
              <mc:Fallback>
                <p:oleObj name="Equation" r:id="rId9" imgW="2641600" imgH="50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84663"/>
                        <a:ext cx="4575175" cy="876300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4" name="Object 12"/>
          <p:cNvGraphicFramePr>
            <a:graphicFrameLocks noChangeAspect="1"/>
          </p:cNvGraphicFramePr>
          <p:nvPr/>
        </p:nvGraphicFramePr>
        <p:xfrm>
          <a:off x="827088" y="5273675"/>
          <a:ext cx="458946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2" name="Equation" r:id="rId11" imgW="2794000" imgH="508000" progId="Equation.DSMT4">
                  <p:embed/>
                </p:oleObj>
              </mc:Choice>
              <mc:Fallback>
                <p:oleObj name="Equation" r:id="rId11" imgW="2794000" imgH="508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273675"/>
                        <a:ext cx="4589462" cy="942975"/>
                      </a:xfrm>
                      <a:prstGeom prst="rect">
                        <a:avLst/>
                      </a:prstGeom>
                      <a:solidFill>
                        <a:srgbClr val="E5E5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98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5427663" y="2762250"/>
            <a:ext cx="1709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latin typeface="Tahoma" pitchFamily="34" charset="0"/>
              </a:rPr>
              <a:t>（</a:t>
            </a:r>
            <a:r>
              <a:rPr lang="zh-CN" altLang="en-US" sz="2400" b="0">
                <a:solidFill>
                  <a:srgbClr val="000099"/>
                </a:solidFill>
                <a:latin typeface="Tahoma" pitchFamily="34" charset="0"/>
                <a:ea typeface="华文中宋" pitchFamily="2" charset="-122"/>
              </a:rPr>
              <a:t>无</a:t>
            </a:r>
            <a:r>
              <a:rPr lang="zh-CN" altLang="en-US" sz="2400" b="0">
                <a:latin typeface="Tahoma" pitchFamily="34" charset="0"/>
                <a:ea typeface="华文中宋" pitchFamily="2" charset="-122"/>
              </a:rPr>
              <a:t>误码</a:t>
            </a:r>
            <a:r>
              <a:rPr lang="zh-CN" altLang="en-US" sz="1800" b="0">
                <a:latin typeface="Tahoma" pitchFamily="34" charset="0"/>
              </a:rPr>
              <a:t>）</a:t>
            </a:r>
            <a:r>
              <a:rPr lang="zh-CN" altLang="en-US" sz="1600" b="0">
                <a:latin typeface="Tahoma" pitchFamily="34" charset="0"/>
              </a:rPr>
              <a:t> </a:t>
            </a:r>
          </a:p>
        </p:txBody>
      </p:sp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5375275" y="3481388"/>
            <a:ext cx="238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latin typeface="Tahoma" pitchFamily="34" charset="0"/>
              </a:rPr>
              <a:t>（</a:t>
            </a:r>
            <a:r>
              <a:rPr lang="en-US" altLang="zh-CN" sz="2400">
                <a:latin typeface="Arial" charset="0"/>
              </a:rPr>
              <a:t>b</a:t>
            </a:r>
            <a:r>
              <a:rPr lang="en-US" altLang="zh-CN" sz="2400" baseline="-25000">
                <a:latin typeface="Arial" charset="0"/>
              </a:rPr>
              <a:t>n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</a:rPr>
              <a:t>错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</a:rPr>
              <a:t>1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</a:rPr>
              <a:t>个</a:t>
            </a:r>
            <a:r>
              <a:rPr lang="zh-CN" altLang="en-US" sz="2400">
                <a:latin typeface="Arial" charset="0"/>
              </a:rPr>
              <a:t>码</a:t>
            </a:r>
            <a:r>
              <a:rPr lang="zh-CN" altLang="en-US" sz="1800" b="0">
                <a:latin typeface="Arial" charset="0"/>
              </a:rPr>
              <a:t>）</a:t>
            </a:r>
            <a:r>
              <a:rPr lang="zh-CN" altLang="en-US" sz="1800" b="0">
                <a:latin typeface="Tahoma" pitchFamily="34" charset="0"/>
              </a:rPr>
              <a:t> </a:t>
            </a:r>
          </a:p>
        </p:txBody>
      </p:sp>
      <p:sp>
        <p:nvSpPr>
          <p:cNvPr id="115729" name="Text Box 17"/>
          <p:cNvSpPr txBox="1">
            <a:spLocks noChangeArrowheads="1"/>
          </p:cNvSpPr>
          <p:nvPr/>
        </p:nvSpPr>
        <p:spPr bwMode="auto">
          <a:xfrm>
            <a:off x="5403850" y="4362450"/>
            <a:ext cx="2744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latin typeface="Tahoma" pitchFamily="34" charset="0"/>
              </a:rPr>
              <a:t>（</a:t>
            </a:r>
            <a:r>
              <a:rPr lang="en-US" altLang="zh-CN" sz="2400">
                <a:latin typeface="Arial" charset="0"/>
              </a:rPr>
              <a:t>b</a:t>
            </a:r>
            <a:r>
              <a:rPr lang="en-US" altLang="zh-CN" sz="2400" baseline="-25000">
                <a:latin typeface="Arial" charset="0"/>
              </a:rPr>
              <a:t>n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</a:rPr>
              <a:t>连错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</a:rPr>
              <a:t>2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</a:rPr>
              <a:t>个</a:t>
            </a:r>
            <a:r>
              <a:rPr lang="zh-CN" altLang="en-US" sz="2400">
                <a:latin typeface="Arial" charset="0"/>
              </a:rPr>
              <a:t>码</a:t>
            </a:r>
            <a:r>
              <a:rPr lang="zh-CN" altLang="en-US" sz="1800" b="0">
                <a:latin typeface="Tahoma" pitchFamily="34" charset="0"/>
              </a:rPr>
              <a:t>） </a:t>
            </a:r>
          </a:p>
        </p:txBody>
      </p:sp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5372100" y="5295900"/>
            <a:ext cx="2608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latin typeface="Tahoma" pitchFamily="34" charset="0"/>
              </a:rPr>
              <a:t>（ </a:t>
            </a:r>
            <a:r>
              <a:rPr lang="en-US" altLang="zh-CN" sz="2400">
                <a:latin typeface="Arial" charset="0"/>
              </a:rPr>
              <a:t>b</a:t>
            </a:r>
            <a:r>
              <a:rPr lang="en-US" altLang="zh-CN" sz="2400" baseline="-25000">
                <a:latin typeface="Arial" charset="0"/>
              </a:rPr>
              <a:t>n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</a:rPr>
              <a:t>连错</a:t>
            </a:r>
            <a:r>
              <a:rPr lang="en-US" altLang="zh-CN" sz="2400" i="1">
                <a:solidFill>
                  <a:srgbClr val="000099"/>
                </a:solidFill>
                <a:latin typeface="Arial" charset="0"/>
              </a:rPr>
              <a:t>n 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</a:rPr>
              <a:t>个</a:t>
            </a:r>
            <a:r>
              <a:rPr lang="zh-CN" altLang="en-US" sz="2400">
                <a:latin typeface="Arial" charset="0"/>
              </a:rPr>
              <a:t>码</a:t>
            </a:r>
            <a:r>
              <a:rPr lang="zh-CN" altLang="en-US" sz="1800" b="0">
                <a:latin typeface="Tahoma" pitchFamily="34" charset="0"/>
              </a:rPr>
              <a:t>） </a:t>
            </a:r>
          </a:p>
        </p:txBody>
      </p:sp>
      <p:graphicFrame>
        <p:nvGraphicFramePr>
          <p:cNvPr id="74764" name="Object 25"/>
          <p:cNvGraphicFramePr>
            <a:graphicFrameLocks noChangeAspect="1"/>
          </p:cNvGraphicFramePr>
          <p:nvPr/>
        </p:nvGraphicFramePr>
        <p:xfrm>
          <a:off x="6216650" y="450850"/>
          <a:ext cx="21780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3" name="公式" r:id="rId13" imgW="876300" imgH="228600" progId="Equation.3">
                  <p:embed/>
                </p:oleObj>
              </mc:Choice>
              <mc:Fallback>
                <p:oleObj name="公式" r:id="rId13" imgW="87630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450850"/>
                        <a:ext cx="2178050" cy="568325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77777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9" name="AutoShape 27"/>
          <p:cNvSpPr>
            <a:spLocks noChangeArrowheads="1"/>
          </p:cNvSpPr>
          <p:nvPr/>
        </p:nvSpPr>
        <p:spPr bwMode="auto">
          <a:xfrm>
            <a:off x="6172200" y="1962150"/>
            <a:ext cx="2270125" cy="539750"/>
          </a:xfrm>
          <a:prstGeom prst="wedgeRoundRectCallout">
            <a:avLst>
              <a:gd name="adj1" fmla="val 21537"/>
              <a:gd name="adj2" fmla="val 637352"/>
              <a:gd name="adj3" fmla="val 16667"/>
            </a:avLst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defRPr/>
            </a:pPr>
            <a:r>
              <a:rPr lang="en-US" altLang="zh-CN" sz="2400" b="1" i="1">
                <a:solidFill>
                  <a:schemeClr val="hlink"/>
                </a:solidFill>
                <a:latin typeface="+mn-lt"/>
                <a:ea typeface="华文中宋" pitchFamily="2" charset="-122"/>
              </a:rPr>
              <a:t>a</a:t>
            </a:r>
            <a:r>
              <a:rPr lang="en-US" altLang="zh-CN" sz="2400" b="1" baseline="-25000">
                <a:solidFill>
                  <a:schemeClr val="hlink"/>
                </a:solidFill>
                <a:latin typeface="+mn-lt"/>
                <a:ea typeface="华文中宋" pitchFamily="2" charset="-122"/>
              </a:rPr>
              <a:t>n </a:t>
            </a:r>
            <a:r>
              <a:rPr lang="zh-CN" altLang="en-US" sz="2400">
                <a:solidFill>
                  <a:schemeClr val="hlink"/>
                </a:solidFill>
                <a:latin typeface="+mn-lt"/>
                <a:ea typeface="华文中宋" pitchFamily="2" charset="-122"/>
              </a:rPr>
              <a:t>总是错 </a:t>
            </a:r>
            <a:r>
              <a:rPr lang="en-US" altLang="zh-CN" sz="2400">
                <a:solidFill>
                  <a:schemeClr val="hlink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400">
                <a:solidFill>
                  <a:schemeClr val="hlink"/>
                </a:solidFill>
                <a:latin typeface="+mn-lt"/>
                <a:ea typeface="华文中宋" pitchFamily="2" charset="-122"/>
              </a:rPr>
              <a:t>个</a:t>
            </a:r>
          </a:p>
        </p:txBody>
      </p:sp>
      <p:sp>
        <p:nvSpPr>
          <p:cNvPr id="74766" name="Rectangle 30"/>
          <p:cNvSpPr>
            <a:spLocks noChangeArrowheads="1"/>
          </p:cNvSpPr>
          <p:nvPr/>
        </p:nvSpPr>
        <p:spPr bwMode="auto">
          <a:xfrm>
            <a:off x="615950" y="495300"/>
            <a:ext cx="467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码反变换器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对误码的影响：</a:t>
            </a:r>
          </a:p>
        </p:txBody>
      </p:sp>
      <p:sp>
        <p:nvSpPr>
          <p:cNvPr id="115743" name="Oval 31"/>
          <p:cNvSpPr>
            <a:spLocks noChangeArrowheads="1"/>
          </p:cNvSpPr>
          <p:nvPr/>
        </p:nvSpPr>
        <p:spPr bwMode="auto">
          <a:xfrm>
            <a:off x="2727325" y="4733925"/>
            <a:ext cx="315913" cy="315913"/>
          </a:xfrm>
          <a:prstGeom prst="ellipse">
            <a:avLst/>
          </a:prstGeom>
          <a:noFill/>
          <a:ln w="28575" cap="rnd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5744" name="Oval 32"/>
          <p:cNvSpPr>
            <a:spLocks noChangeArrowheads="1"/>
          </p:cNvSpPr>
          <p:nvPr/>
        </p:nvSpPr>
        <p:spPr bwMode="auto">
          <a:xfrm>
            <a:off x="3422650" y="4778375"/>
            <a:ext cx="315913" cy="315913"/>
          </a:xfrm>
          <a:prstGeom prst="ellipse">
            <a:avLst/>
          </a:prstGeom>
          <a:noFill/>
          <a:ln w="28575" cap="rnd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5745" name="Oval 33"/>
          <p:cNvSpPr>
            <a:spLocks noChangeArrowheads="1"/>
          </p:cNvSpPr>
          <p:nvPr/>
        </p:nvSpPr>
        <p:spPr bwMode="auto">
          <a:xfrm>
            <a:off x="2432050" y="4316413"/>
            <a:ext cx="644525" cy="358775"/>
          </a:xfrm>
          <a:prstGeom prst="ellipse">
            <a:avLst/>
          </a:prstGeom>
          <a:noFill/>
          <a:ln w="28575" cap="rnd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5746" name="Oval 34"/>
          <p:cNvSpPr>
            <a:spLocks noChangeArrowheads="1"/>
          </p:cNvSpPr>
          <p:nvPr/>
        </p:nvSpPr>
        <p:spPr bwMode="auto">
          <a:xfrm>
            <a:off x="3167063" y="4284663"/>
            <a:ext cx="585787" cy="404812"/>
          </a:xfrm>
          <a:prstGeom prst="ellipse">
            <a:avLst/>
          </a:prstGeom>
          <a:noFill/>
          <a:ln w="28575" cap="rnd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6172200" y="1943100"/>
            <a:ext cx="2270125" cy="539750"/>
          </a:xfrm>
          <a:prstGeom prst="wedgeRoundRectCallout">
            <a:avLst>
              <a:gd name="adj1" fmla="val 14894"/>
              <a:gd name="adj2" fmla="val 459412"/>
              <a:gd name="adj3" fmla="val 16667"/>
            </a:avLst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defRPr/>
            </a:pPr>
            <a:r>
              <a:rPr lang="en-US" altLang="zh-CN" sz="2400" b="1" i="1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a</a:t>
            </a:r>
            <a:r>
              <a:rPr lang="en-US" altLang="zh-CN" sz="2400" b="1" baseline="-250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n             </a:t>
            </a:r>
            <a:r>
              <a:rPr lang="zh-CN" altLang="en-US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错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3" dur="1000"/>
                                        <p:tgtEl>
                                          <p:spTgt spid="11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1000"/>
                                        <p:tgtEl>
                                          <p:spTgt spid="1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1000"/>
                                        <p:tgtEl>
                                          <p:spTgt spid="11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8" dur="1000"/>
                                        <p:tgtEl>
                                          <p:spTgt spid="11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7" grpId="0"/>
      <p:bldP spid="115728" grpId="0"/>
      <p:bldP spid="115729" grpId="0"/>
      <p:bldP spid="115730" grpId="0"/>
      <p:bldP spid="115739" grpId="0" animBg="1"/>
      <p:bldP spid="115743" grpId="0" animBg="1"/>
      <p:bldP spid="115744" grpId="0" animBg="1"/>
      <p:bldP spid="115745" grpId="0" animBg="1"/>
      <p:bldP spid="115746" grpId="0" animBg="1"/>
      <p:bldP spid="11574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DBE2B6B-586F-45F6-A85B-847341D08D0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4850" y="2806700"/>
            <a:ext cx="6751638" cy="4953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rgbClr val="777777"/>
              </a:buClr>
              <a:buFont typeface="Wingdings" pitchFamily="2" charset="2"/>
              <a:buNone/>
            </a:pPr>
            <a:r>
              <a:rPr lang="zh-CN" altLang="en-US" sz="2400" b="0" smtClean="0">
                <a:ea typeface="华文中宋" pitchFamily="2" charset="-122"/>
              </a:rPr>
              <a:t>在大信噪比（</a:t>
            </a:r>
            <a:r>
              <a:rPr lang="en-US" altLang="zh-CN" sz="2800" i="1" smtClean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r</a:t>
            </a:r>
            <a:r>
              <a:rPr lang="en-US" altLang="zh-CN" sz="2800" b="0" smtClean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 </a:t>
            </a:r>
            <a:r>
              <a:rPr lang="en-US" altLang="zh-CN" sz="2400" b="0" smtClean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&gt;&gt;</a:t>
            </a:r>
            <a:r>
              <a:rPr lang="en-US" altLang="zh-CN" sz="2800" smtClean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1</a:t>
            </a:r>
            <a:r>
              <a:rPr lang="zh-CN" altLang="en-US" sz="2400" b="0" smtClean="0">
                <a:ea typeface="华文中宋" pitchFamily="2" charset="-122"/>
              </a:rPr>
              <a:t>）时，</a:t>
            </a:r>
            <a:r>
              <a:rPr lang="en-US" altLang="zh-CN" sz="2400" i="1" smtClean="0">
                <a:ea typeface="华文中宋" pitchFamily="2" charset="-122"/>
              </a:rPr>
              <a:t>P</a:t>
            </a:r>
            <a:r>
              <a:rPr lang="en-US" altLang="zh-CN" sz="2400" baseline="-25000" smtClean="0">
                <a:ea typeface="华文中宋" pitchFamily="2" charset="-122"/>
              </a:rPr>
              <a:t>e</a:t>
            </a:r>
            <a:r>
              <a:rPr lang="en-US" altLang="zh-CN" sz="2400" b="0" smtClean="0">
                <a:ea typeface="华文中宋" pitchFamily="2" charset="-122"/>
              </a:rPr>
              <a:t>&lt;&lt;</a:t>
            </a:r>
            <a:r>
              <a:rPr lang="en-US" altLang="zh-CN" sz="2800" smtClean="0">
                <a:ea typeface="华文中宋" pitchFamily="2" charset="-122"/>
              </a:rPr>
              <a:t>1</a:t>
            </a:r>
            <a:r>
              <a:rPr lang="zh-CN" altLang="en-US" sz="2400" b="0" smtClean="0">
                <a:ea typeface="华文中宋" pitchFamily="2" charset="-122"/>
              </a:rPr>
              <a:t>，因此： </a:t>
            </a:r>
          </a:p>
        </p:txBody>
      </p:sp>
      <p:sp>
        <p:nvSpPr>
          <p:cNvPr id="7578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75781" name="Object 4"/>
          <p:cNvGraphicFramePr>
            <a:graphicFrameLocks noChangeAspect="1"/>
          </p:cNvGraphicFramePr>
          <p:nvPr/>
        </p:nvGraphicFramePr>
        <p:xfrm>
          <a:off x="1327150" y="1792288"/>
          <a:ext cx="56403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1" name="Equation" r:id="rId3" imgW="2374900" imgH="279400" progId="Equation.DSMT4">
                  <p:embed/>
                </p:oleObj>
              </mc:Choice>
              <mc:Fallback>
                <p:oleObj name="Equation" r:id="rId3" imgW="23749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1792288"/>
                        <a:ext cx="5640388" cy="692150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E1E1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254982" name="Object 6"/>
          <p:cNvGraphicFramePr>
            <a:graphicFrameLocks noChangeAspect="1"/>
          </p:cNvGraphicFramePr>
          <p:nvPr/>
        </p:nvGraphicFramePr>
        <p:xfrm>
          <a:off x="2527300" y="3606800"/>
          <a:ext cx="31051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Equation" r:id="rId5" imgW="1219200" imgH="457200" progId="Equation.DSMT4">
                  <p:embed/>
                </p:oleObj>
              </mc:Choice>
              <mc:Fallback>
                <p:oleObj name="Equation" r:id="rId5" imgW="12192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3606800"/>
                        <a:ext cx="3105150" cy="11430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5B5B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0" name="Object 14"/>
          <p:cNvGraphicFramePr>
            <a:graphicFrameLocks noChangeAspect="1"/>
          </p:cNvGraphicFramePr>
          <p:nvPr/>
        </p:nvGraphicFramePr>
        <p:xfrm>
          <a:off x="1771650" y="5110163"/>
          <a:ext cx="52006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Equation" r:id="rId7" imgW="2235200" imgH="457200" progId="Equation.DSMT4">
                  <p:embed/>
                </p:oleObj>
              </mc:Choice>
              <mc:Fallback>
                <p:oleObj name="Equation" r:id="rId7" imgW="2235200" imgH="457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5110163"/>
                        <a:ext cx="5200650" cy="1063625"/>
                      </a:xfrm>
                      <a:prstGeom prst="rect">
                        <a:avLst/>
                      </a:prstGeom>
                      <a:solidFill>
                        <a:srgbClr val="EBEB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D8D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77777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94" name="Rectangle 18"/>
          <p:cNvSpPr>
            <a:spLocks noChangeArrowheads="1"/>
          </p:cNvSpPr>
          <p:nvPr/>
        </p:nvSpPr>
        <p:spPr bwMode="auto">
          <a:xfrm>
            <a:off x="7239000" y="1162050"/>
            <a:ext cx="1211263" cy="2632075"/>
          </a:xfrm>
          <a:prstGeom prst="rect">
            <a:avLst/>
          </a:prstGeom>
          <a:solidFill>
            <a:srgbClr val="EBEBFF"/>
          </a:solidFill>
          <a:ln w="38100" cmpd="dbl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ts val="3300"/>
              </a:lnSpc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条件：</a:t>
            </a:r>
          </a:p>
          <a:p>
            <a:pPr eaLnBrk="0" hangingPunct="0">
              <a:lnSpc>
                <a:spcPts val="3300"/>
              </a:lnSpc>
              <a:defRPr/>
            </a:pPr>
            <a:r>
              <a:rPr lang="zh-CN" altLang="en-US" sz="2000" dirty="0">
                <a:ea typeface="华文中宋" pitchFamily="2" charset="-122"/>
              </a:rPr>
              <a:t>假设每个</a:t>
            </a:r>
          </a:p>
          <a:p>
            <a:pPr eaLnBrk="0" hangingPunct="0">
              <a:lnSpc>
                <a:spcPts val="3300"/>
              </a:lnSpc>
              <a:defRPr/>
            </a:pPr>
            <a:r>
              <a:rPr lang="zh-CN" altLang="en-US" sz="2000" dirty="0">
                <a:solidFill>
                  <a:srgbClr val="000099"/>
                </a:solidFill>
                <a:ea typeface="华文中宋" pitchFamily="2" charset="-122"/>
              </a:rPr>
              <a:t>  </a:t>
            </a:r>
            <a:r>
              <a:rPr lang="zh-CN" altLang="en-US" sz="2000" dirty="0">
                <a:ea typeface="华文中宋" pitchFamily="2" charset="-122"/>
              </a:rPr>
              <a:t>相对码</a:t>
            </a:r>
          </a:p>
          <a:p>
            <a:pPr eaLnBrk="0" hangingPunct="0">
              <a:lnSpc>
                <a:spcPts val="3300"/>
              </a:lnSpc>
              <a:defRPr/>
            </a:pPr>
            <a:r>
              <a:rPr lang="zh-CN" altLang="en-US" sz="2000" dirty="0">
                <a:ea typeface="华文中宋" pitchFamily="2" charset="-122"/>
              </a:rPr>
              <a:t>出错概率</a:t>
            </a:r>
          </a:p>
          <a:p>
            <a:pPr eaLnBrk="0" hangingPunct="0">
              <a:lnSpc>
                <a:spcPts val="3300"/>
              </a:lnSpc>
              <a:defRPr/>
            </a:pPr>
            <a:r>
              <a:rPr lang="zh-CN" altLang="en-US" sz="2000" dirty="0">
                <a:ea typeface="华文中宋" pitchFamily="2" charset="-122"/>
              </a:rPr>
              <a:t>相等 且</a:t>
            </a:r>
          </a:p>
          <a:p>
            <a:pPr eaLnBrk="0" hangingPunct="0">
              <a:lnSpc>
                <a:spcPts val="3300"/>
              </a:lnSpc>
              <a:defRPr/>
            </a:pPr>
            <a:r>
              <a:rPr lang="zh-CN" altLang="en-US" sz="2000" dirty="0">
                <a:ea typeface="华文中宋" pitchFamily="2" charset="-122"/>
              </a:rPr>
              <a:t>统计独立</a:t>
            </a:r>
          </a:p>
        </p:txBody>
      </p:sp>
      <p:sp>
        <p:nvSpPr>
          <p:cNvPr id="75786" name="Rectangle 19"/>
          <p:cNvSpPr>
            <a:spLocks noChangeArrowheads="1"/>
          </p:cNvSpPr>
          <p:nvPr/>
        </p:nvSpPr>
        <p:spPr bwMode="auto">
          <a:xfrm>
            <a:off x="393700" y="1028700"/>
            <a:ext cx="66675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777777"/>
              </a:buClr>
              <a:buFont typeface="Wingdings" pitchFamily="2" charset="2"/>
              <a:buNone/>
            </a:pPr>
            <a:r>
              <a:rPr lang="en-US" altLang="zh-CN" sz="2800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sym typeface="Symbol" pitchFamily="18" charset="2"/>
              </a:rPr>
              <a:t></a:t>
            </a:r>
            <a:r>
              <a:rPr lang="en-US" altLang="zh-CN" sz="2400">
                <a:latin typeface="Arial" charset="0"/>
                <a:ea typeface="华文中宋" pitchFamily="2" charset="-122"/>
                <a:cs typeface="Arial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2</a:t>
            </a:r>
            <a:r>
              <a:rPr lang="en-US" altLang="zh-CN" sz="2400">
                <a:solidFill>
                  <a:schemeClr val="hlink"/>
                </a:solidFill>
                <a:latin typeface="Arial" charset="0"/>
                <a:ea typeface="华文中宋" pitchFamily="2" charset="-122"/>
                <a:cs typeface="Arial" charset="0"/>
              </a:rPr>
              <a:t>D</a:t>
            </a:r>
            <a:r>
              <a:rPr lang="en-US" altLang="zh-CN" sz="2400">
                <a:solidFill>
                  <a:srgbClr val="003399"/>
                </a:solidFill>
                <a:latin typeface="Arial" charset="0"/>
                <a:ea typeface="华文中宋" pitchFamily="2" charset="-122"/>
                <a:cs typeface="Arial" charset="0"/>
              </a:rPr>
              <a:t>PSK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相干</a:t>
            </a:r>
            <a:r>
              <a:rPr lang="en-US" altLang="zh-CN" sz="24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+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码反变换系统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的误码率：</a:t>
            </a:r>
          </a:p>
        </p:txBody>
      </p:sp>
      <p:sp>
        <p:nvSpPr>
          <p:cNvPr id="254996" name="Rectangle 20"/>
          <p:cNvSpPr>
            <a:spLocks noChangeArrowheads="1"/>
          </p:cNvSpPr>
          <p:nvPr/>
        </p:nvSpPr>
        <p:spPr bwMode="auto">
          <a:xfrm>
            <a:off x="749300" y="4762500"/>
            <a:ext cx="1304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777777"/>
              </a:buClr>
              <a:buFont typeface="Wingdings" pitchFamily="2" charset="2"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式中：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5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5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54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25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57F0A4-C629-48E9-8AA9-C1B5D7257EE1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76803" name="Rectangle 5"/>
          <p:cNvSpPr>
            <a:spLocks noChangeArrowheads="1"/>
          </p:cNvSpPr>
          <p:nvPr/>
        </p:nvSpPr>
        <p:spPr bwMode="auto">
          <a:xfrm>
            <a:off x="0" y="27717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792163" y="939800"/>
          <a:ext cx="7696200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1" name="Visio" r:id="rId3" imgW="5057607" imgH="1238181" progId="Visio.Drawing.11">
                  <p:embed/>
                </p:oleObj>
              </mc:Choice>
              <mc:Fallback>
                <p:oleObj name="Visio" r:id="rId3" imgW="5057607" imgH="123818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939800"/>
                        <a:ext cx="7696200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-6350" y="444500"/>
            <a:ext cx="6311900" cy="4953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defRPr/>
            </a:pPr>
            <a:r>
              <a:rPr lang="en-US" altLang="zh-CN" sz="2800" b="1" dirty="0">
                <a:solidFill>
                  <a:srgbClr val="800080"/>
                </a:solidFill>
                <a:ea typeface="华文中宋" pitchFamily="2" charset="-122"/>
              </a:rPr>
              <a:t>   </a:t>
            </a:r>
            <a:r>
              <a:rPr lang="en-US" altLang="zh-CN" sz="2800" b="1" u="sng" dirty="0">
                <a:solidFill>
                  <a:srgbClr val="800080"/>
                </a:solidFill>
                <a:ea typeface="华文中宋" pitchFamily="2" charset="-122"/>
              </a:rPr>
              <a:t>3</a:t>
            </a:r>
            <a:r>
              <a:rPr lang="en-US" altLang="zh-CN" sz="2800" b="1" dirty="0">
                <a:solidFill>
                  <a:srgbClr val="800080"/>
                </a:solidFill>
                <a:ea typeface="华文中宋" pitchFamily="2" charset="-122"/>
              </a:rPr>
              <a:t>   </a:t>
            </a:r>
            <a:r>
              <a:rPr lang="en-US" altLang="zh-CN" sz="2800" b="1" dirty="0">
                <a:solidFill>
                  <a:srgbClr val="003399"/>
                </a:solidFill>
                <a:ea typeface="华文中宋" pitchFamily="2" charset="-122"/>
              </a:rPr>
              <a:t>2</a:t>
            </a:r>
            <a:r>
              <a:rPr lang="en-US" altLang="zh-CN" sz="2800" b="1" dirty="0">
                <a:solidFill>
                  <a:schemeClr val="hlink"/>
                </a:solidFill>
                <a:ea typeface="华文中宋" pitchFamily="2" charset="-122"/>
              </a:rPr>
              <a:t>D</a:t>
            </a:r>
            <a:r>
              <a:rPr lang="en-US" altLang="zh-CN" sz="2800" b="1" dirty="0">
                <a:solidFill>
                  <a:srgbClr val="003399"/>
                </a:solidFill>
                <a:ea typeface="华文中宋" pitchFamily="2" charset="-122"/>
              </a:rPr>
              <a:t>PSK</a:t>
            </a:r>
            <a:r>
              <a:rPr lang="en-US" altLang="zh-CN" sz="2800" b="1" dirty="0">
                <a:ea typeface="华文中宋" pitchFamily="2" charset="-122"/>
              </a:rPr>
              <a:t> 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差分相干解调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相位比较）</a:t>
            </a:r>
          </a:p>
        </p:txBody>
      </p:sp>
      <p:sp>
        <p:nvSpPr>
          <p:cNvPr id="118794" name="Rectangle 10"/>
          <p:cNvSpPr>
            <a:spLocks noChangeArrowheads="1"/>
          </p:cNvSpPr>
          <p:nvPr/>
        </p:nvSpPr>
        <p:spPr bwMode="auto">
          <a:xfrm>
            <a:off x="701675" y="3073400"/>
            <a:ext cx="7605713" cy="973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ts val="3600"/>
              </a:lnSpc>
              <a:defRPr/>
            </a:pPr>
            <a:r>
              <a:rPr lang="zh-CN" altLang="en-US" sz="2400" dirty="0">
                <a:ea typeface="华文中宋" pitchFamily="2" charset="-122"/>
              </a:rPr>
              <a:t>设 </a:t>
            </a:r>
            <a:r>
              <a:rPr lang="zh-CN" altLang="en-US" sz="2400" dirty="0">
                <a:solidFill>
                  <a:schemeClr val="hlink"/>
                </a:solidFill>
                <a:ea typeface="华文中宋" pitchFamily="2" charset="-122"/>
              </a:rPr>
              <a:t>当前发送 “</a:t>
            </a:r>
            <a:r>
              <a:rPr lang="en-US" altLang="zh-CN" sz="2400" dirty="0">
                <a:solidFill>
                  <a:schemeClr val="hlink"/>
                </a:solidFill>
                <a:ea typeface="华文中宋" pitchFamily="2" charset="-122"/>
              </a:rPr>
              <a:t>1”</a:t>
            </a:r>
            <a:r>
              <a:rPr lang="zh-CN" altLang="en-US" sz="2400" dirty="0">
                <a:ea typeface="华文中宋" pitchFamily="2" charset="-122"/>
              </a:rPr>
              <a:t>，且令前一个码元也是“</a:t>
            </a:r>
            <a:r>
              <a:rPr lang="en-US" altLang="zh-CN" sz="2400" dirty="0">
                <a:ea typeface="华文中宋" pitchFamily="2" charset="-122"/>
              </a:rPr>
              <a:t>1”</a:t>
            </a:r>
            <a:r>
              <a:rPr lang="zh-CN" altLang="en-US" sz="2400" dirty="0">
                <a:ea typeface="华文中宋" pitchFamily="2" charset="-122"/>
              </a:rPr>
              <a:t>（</a:t>
            </a:r>
            <a:r>
              <a:rPr lang="zh-CN" altLang="en-US" sz="2400" dirty="0">
                <a:solidFill>
                  <a:srgbClr val="000099"/>
                </a:solidFill>
                <a:ea typeface="华文中宋" pitchFamily="2" charset="-122"/>
              </a:rPr>
              <a:t>或“</a:t>
            </a:r>
            <a:r>
              <a:rPr lang="en-US" altLang="zh-CN" sz="2400" dirty="0">
                <a:solidFill>
                  <a:srgbClr val="000099"/>
                </a:solidFill>
                <a:ea typeface="华文中宋" pitchFamily="2" charset="-122"/>
              </a:rPr>
              <a:t>0”</a:t>
            </a:r>
            <a:r>
              <a:rPr lang="zh-CN" altLang="en-US" sz="2400" dirty="0">
                <a:ea typeface="华文中宋" pitchFamily="2" charset="-122"/>
              </a:rPr>
              <a:t>）</a:t>
            </a:r>
          </a:p>
          <a:p>
            <a:pPr eaLnBrk="0" hangingPunct="0">
              <a:lnSpc>
                <a:spcPts val="3600"/>
              </a:lnSpc>
              <a:defRPr/>
            </a:pPr>
            <a:r>
              <a:rPr lang="zh-CN" altLang="en-US" sz="2400" dirty="0">
                <a:ea typeface="华文中宋" pitchFamily="2" charset="-122"/>
              </a:rPr>
              <a:t>则 送入相乘器的两个信号</a:t>
            </a:r>
            <a:r>
              <a:rPr lang="en-US" altLang="zh-CN" sz="2400" i="1" dirty="0">
                <a:ea typeface="华文中宋" pitchFamily="2" charset="-122"/>
              </a:rPr>
              <a:t>y</a:t>
            </a:r>
            <a:r>
              <a:rPr lang="en-US" altLang="zh-CN" sz="2400" baseline="-25000" dirty="0">
                <a:ea typeface="华文中宋" pitchFamily="2" charset="-122"/>
              </a:rPr>
              <a:t>1</a:t>
            </a:r>
            <a:r>
              <a:rPr lang="en-US" altLang="zh-CN" sz="2400" dirty="0">
                <a:ea typeface="华文中宋" pitchFamily="2" charset="-122"/>
              </a:rPr>
              <a:t>(</a:t>
            </a:r>
            <a:r>
              <a:rPr lang="en-US" altLang="zh-CN" sz="2400" i="1" dirty="0">
                <a:ea typeface="华文中宋" pitchFamily="2" charset="-122"/>
              </a:rPr>
              <a:t>t</a:t>
            </a:r>
            <a:r>
              <a:rPr lang="en-US" altLang="zh-CN" sz="2400" dirty="0">
                <a:ea typeface="华文中宋" pitchFamily="2" charset="-122"/>
              </a:rPr>
              <a:t>)</a:t>
            </a:r>
            <a:r>
              <a:rPr lang="zh-CN" altLang="en-US" sz="2400" dirty="0">
                <a:ea typeface="华文中宋" pitchFamily="2" charset="-122"/>
              </a:rPr>
              <a:t>和</a:t>
            </a:r>
            <a:r>
              <a:rPr lang="en-US" altLang="zh-CN" sz="2400" i="1" dirty="0">
                <a:ea typeface="华文中宋" pitchFamily="2" charset="-122"/>
              </a:rPr>
              <a:t>y</a:t>
            </a:r>
            <a:r>
              <a:rPr lang="en-US" altLang="zh-CN" sz="2400" baseline="-25000" dirty="0">
                <a:ea typeface="华文中宋" pitchFamily="2" charset="-122"/>
              </a:rPr>
              <a:t>2</a:t>
            </a:r>
            <a:r>
              <a:rPr lang="en-US" altLang="zh-CN" sz="2400" dirty="0">
                <a:ea typeface="华文中宋" pitchFamily="2" charset="-122"/>
              </a:rPr>
              <a:t>(</a:t>
            </a:r>
            <a:r>
              <a:rPr lang="en-US" altLang="zh-CN" sz="2400" i="1" dirty="0">
                <a:ea typeface="华文中宋" pitchFamily="2" charset="-122"/>
              </a:rPr>
              <a:t>t</a:t>
            </a:r>
            <a:r>
              <a:rPr lang="en-US" altLang="zh-CN" sz="2400" dirty="0">
                <a:ea typeface="华文中宋" pitchFamily="2" charset="-122"/>
              </a:rPr>
              <a:t>)</a:t>
            </a:r>
            <a:r>
              <a:rPr lang="zh-CN" altLang="en-US" sz="2400" dirty="0">
                <a:ea typeface="华文中宋" pitchFamily="2" charset="-122"/>
              </a:rPr>
              <a:t>可表示为：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108075" y="4256088"/>
            <a:ext cx="7154863" cy="461962"/>
            <a:chOff x="754" y="1508"/>
            <a:chExt cx="4507" cy="291"/>
          </a:xfrm>
        </p:grpSpPr>
        <p:graphicFrame>
          <p:nvGraphicFramePr>
            <p:cNvPr id="76814" name="Object 12"/>
            <p:cNvGraphicFramePr>
              <a:graphicFrameLocks noChangeAspect="1"/>
            </p:cNvGraphicFramePr>
            <p:nvPr/>
          </p:nvGraphicFramePr>
          <p:xfrm>
            <a:off x="754" y="1508"/>
            <a:ext cx="178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22" name="公式" r:id="rId5" imgW="1473200" imgH="228600" progId="Equation.3">
                    <p:embed/>
                  </p:oleObj>
                </mc:Choice>
                <mc:Fallback>
                  <p:oleObj name="公式" r:id="rId5" imgW="14732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" y="1508"/>
                          <a:ext cx="178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15" name="Object 13"/>
            <p:cNvGraphicFramePr>
              <a:graphicFrameLocks noChangeAspect="1"/>
            </p:cNvGraphicFramePr>
            <p:nvPr/>
          </p:nvGraphicFramePr>
          <p:xfrm>
            <a:off x="2511" y="1508"/>
            <a:ext cx="275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23" name="公式" r:id="rId7" imgW="2159000" imgH="228600" progId="Equation.3">
                    <p:embed/>
                  </p:oleObj>
                </mc:Choice>
                <mc:Fallback>
                  <p:oleObj name="公式" r:id="rId7" imgW="2159000" imgH="228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1" y="1508"/>
                          <a:ext cx="2750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150938" y="4789488"/>
            <a:ext cx="7112000" cy="461962"/>
            <a:chOff x="782" y="1848"/>
            <a:chExt cx="4480" cy="291"/>
          </a:xfrm>
        </p:grpSpPr>
        <p:graphicFrame>
          <p:nvGraphicFramePr>
            <p:cNvPr id="76812" name="Object 15"/>
            <p:cNvGraphicFramePr>
              <a:graphicFrameLocks noChangeAspect="1"/>
            </p:cNvGraphicFramePr>
            <p:nvPr/>
          </p:nvGraphicFramePr>
          <p:xfrm>
            <a:off x="782" y="1848"/>
            <a:ext cx="172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24" name="公式" r:id="rId9" imgW="1498600" imgH="228600" progId="Equation.3">
                    <p:embed/>
                  </p:oleObj>
                </mc:Choice>
                <mc:Fallback>
                  <p:oleObj name="公式" r:id="rId9" imgW="1498600" imgH="2286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" y="1848"/>
                          <a:ext cx="172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13" name="Object 16"/>
            <p:cNvGraphicFramePr>
              <a:graphicFrameLocks noChangeAspect="1"/>
            </p:cNvGraphicFramePr>
            <p:nvPr/>
          </p:nvGraphicFramePr>
          <p:xfrm>
            <a:off x="2483" y="1848"/>
            <a:ext cx="277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25" name="公式" r:id="rId11" imgW="2184400" imgH="228600" progId="Equation.3">
                    <p:embed/>
                  </p:oleObj>
                </mc:Choice>
                <mc:Fallback>
                  <p:oleObj name="公式" r:id="rId11" imgW="2184400" imgH="2286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3" y="1848"/>
                          <a:ext cx="277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8802" name="Rectangle 18"/>
          <p:cNvSpPr>
            <a:spLocks noChangeArrowheads="1"/>
          </p:cNvSpPr>
          <p:nvPr/>
        </p:nvSpPr>
        <p:spPr bwMode="auto">
          <a:xfrm>
            <a:off x="809625" y="5295900"/>
            <a:ext cx="6102350" cy="1052513"/>
          </a:xfrm>
          <a:prstGeom prst="rect">
            <a:avLst/>
          </a:prstGeom>
          <a:solidFill>
            <a:srgbClr val="EBE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i="1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n</a:t>
            </a:r>
            <a:r>
              <a:rPr lang="en-US" altLang="zh-CN" sz="2400" baseline="-250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1</a:t>
            </a:r>
            <a:r>
              <a:rPr lang="en-US" altLang="zh-CN" sz="24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(</a:t>
            </a:r>
            <a:r>
              <a:rPr lang="en-US" altLang="zh-CN" sz="2400" i="1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4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)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为叠加在</a:t>
            </a:r>
            <a:r>
              <a:rPr lang="zh-CN" altLang="en-US" sz="24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前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一码元上的窄带高斯噪声 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i="1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n</a:t>
            </a:r>
            <a:r>
              <a:rPr lang="en-US" altLang="zh-CN" sz="2400" baseline="-250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(</a:t>
            </a:r>
            <a:r>
              <a:rPr lang="en-US" altLang="zh-CN" sz="2400" i="1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t</a:t>
            </a:r>
            <a:r>
              <a:rPr lang="en-US" altLang="zh-CN" sz="24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)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为叠加在</a:t>
            </a:r>
            <a:r>
              <a:rPr lang="zh-CN" altLang="en-US" sz="2400" dirty="0">
                <a:solidFill>
                  <a:srgbClr val="000099"/>
                </a:solidFill>
                <a:latin typeface="+mn-lt"/>
                <a:ea typeface="华文中宋" pitchFamily="2" charset="-122"/>
              </a:rPr>
              <a:t>后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一码元上的窄带高斯噪声</a:t>
            </a:r>
          </a:p>
        </p:txBody>
      </p:sp>
      <p:sp>
        <p:nvSpPr>
          <p:cNvPr id="118803" name="Rectangle 19"/>
          <p:cNvSpPr>
            <a:spLocks noChangeArrowheads="1"/>
          </p:cNvSpPr>
          <p:nvPr/>
        </p:nvSpPr>
        <p:spPr bwMode="auto">
          <a:xfrm>
            <a:off x="6416675" y="5521325"/>
            <a:ext cx="19812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400" b="0">
                <a:latin typeface="Arial" charset="0"/>
                <a:ea typeface="华文中宋" pitchFamily="2" charset="-122"/>
              </a:rPr>
              <a:t>   </a:t>
            </a:r>
            <a:r>
              <a:rPr lang="zh-CN" altLang="en-US" sz="2400" b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两者独立</a:t>
            </a:r>
          </a:p>
        </p:txBody>
      </p:sp>
      <p:sp>
        <p:nvSpPr>
          <p:cNvPr id="146446" name="右大括号 13"/>
          <p:cNvSpPr>
            <a:spLocks/>
          </p:cNvSpPr>
          <p:nvPr/>
        </p:nvSpPr>
        <p:spPr bwMode="auto">
          <a:xfrm>
            <a:off x="6513513" y="5584825"/>
            <a:ext cx="177800" cy="488950"/>
          </a:xfrm>
          <a:prstGeom prst="rightBrace">
            <a:avLst>
              <a:gd name="adj1" fmla="val 8339"/>
              <a:gd name="adj2" fmla="val 50000"/>
            </a:avLst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1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4" grpId="0" animBg="1"/>
      <p:bldP spid="118802" grpId="0" animBg="1"/>
      <p:bldP spid="118803" grpId="0"/>
      <p:bldP spid="14644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53A5364-AA67-459A-8E44-EC3E14D7E521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8175" y="376238"/>
            <a:ext cx="4186238" cy="584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b="0" smtClean="0">
                <a:latin typeface="华文中宋" pitchFamily="2" charset="-122"/>
                <a:ea typeface="华文中宋" pitchFamily="2" charset="-122"/>
              </a:rPr>
              <a:t>则低通滤波器的输出为</a:t>
            </a:r>
            <a:r>
              <a:rPr lang="en-US" altLang="zh-CN" sz="2400" b="0" smtClean="0">
                <a:latin typeface="华文中宋" pitchFamily="2" charset="-122"/>
                <a:ea typeface="华文中宋" pitchFamily="2" charset="-122"/>
              </a:rPr>
              <a:t>:</a:t>
            </a:r>
          </a:p>
        </p:txBody>
      </p:sp>
      <p:graphicFrame>
        <p:nvGraphicFramePr>
          <p:cNvPr id="77828" name="Object 14"/>
          <p:cNvGraphicFramePr>
            <a:graphicFrameLocks noChangeAspect="1"/>
          </p:cNvGraphicFramePr>
          <p:nvPr/>
        </p:nvGraphicFramePr>
        <p:xfrm>
          <a:off x="1239838" y="1133475"/>
          <a:ext cx="6507162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9" name="公式" r:id="rId3" imgW="2870200" imgH="393700" progId="Equation.3">
                  <p:embed/>
                </p:oleObj>
              </mc:Choice>
              <mc:Fallback>
                <p:oleObj name="公式" r:id="rId3" imgW="2870200" imgH="3937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1133475"/>
                        <a:ext cx="6507162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77830" name="Object 16"/>
          <p:cNvGraphicFramePr>
            <a:graphicFrameLocks noChangeAspect="1"/>
          </p:cNvGraphicFramePr>
          <p:nvPr/>
        </p:nvGraphicFramePr>
        <p:xfrm>
          <a:off x="2332038" y="2533650"/>
          <a:ext cx="472598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0" name="公式" r:id="rId5" imgW="2057400" imgH="393700" progId="Equation.3">
                  <p:embed/>
                </p:oleObj>
              </mc:Choice>
              <mc:Fallback>
                <p:oleObj name="公式" r:id="rId5" imgW="2057400" imgH="3937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2533650"/>
                        <a:ext cx="472598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Rectangle 20"/>
          <p:cNvSpPr>
            <a:spLocks noChangeArrowheads="1"/>
          </p:cNvSpPr>
          <p:nvPr/>
        </p:nvSpPr>
        <p:spPr bwMode="auto">
          <a:xfrm>
            <a:off x="639763" y="1857375"/>
            <a:ext cx="41862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90000"/>
              </a:lnSpc>
              <a:buFont typeface="Wingdings" pitchFamily="2" charset="2"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经抽样后的样值为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:</a:t>
            </a:r>
          </a:p>
        </p:txBody>
      </p:sp>
      <p:sp>
        <p:nvSpPr>
          <p:cNvPr id="120855" name="Rectangle 23"/>
          <p:cNvSpPr>
            <a:spLocks noChangeArrowheads="1"/>
          </p:cNvSpPr>
          <p:nvPr/>
        </p:nvSpPr>
        <p:spPr bwMode="auto">
          <a:xfrm>
            <a:off x="2227263" y="3959225"/>
            <a:ext cx="4440237" cy="979488"/>
          </a:xfrm>
          <a:prstGeom prst="rect">
            <a:avLst/>
          </a:prstGeom>
          <a:solidFill>
            <a:schemeClr val="bg1"/>
          </a:solidFill>
          <a:ln w="9525">
            <a:solidFill>
              <a:srgbClr val="9999FF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en-US" altLang="zh-CN" sz="2400" b="1" i="1" dirty="0">
                <a:latin typeface="+mn-lt"/>
                <a:ea typeface="华文中宋" pitchFamily="2" charset="-122"/>
              </a:rPr>
              <a:t>    x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 &gt; 0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，判为</a:t>
            </a:r>
            <a:r>
              <a:rPr lang="zh-CN" altLang="en-US" sz="2400" b="1" dirty="0">
                <a:latin typeface="+mn-lt"/>
                <a:ea typeface="华文中宋" pitchFamily="2" charset="-122"/>
              </a:rPr>
              <a:t>“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1”——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正确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lang="zh-CN" altLang="en-US" sz="2400" i="1" dirty="0">
                <a:latin typeface="+mn-lt"/>
                <a:ea typeface="华文中宋" pitchFamily="2" charset="-122"/>
              </a:rPr>
              <a:t>    </a:t>
            </a:r>
            <a:r>
              <a:rPr lang="en-US" altLang="zh-CN" sz="2400" b="1" i="1" dirty="0">
                <a:latin typeface="+mn-lt"/>
                <a:ea typeface="华文中宋" pitchFamily="2" charset="-122"/>
              </a:rPr>
              <a:t>x</a:t>
            </a:r>
            <a:r>
              <a:rPr lang="en-US" altLang="zh-CN" sz="2400" b="1" baseline="-25000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dirty="0">
                <a:latin typeface="+mn-lt"/>
                <a:ea typeface="华文中宋" pitchFamily="2" charset="-122"/>
                <a:sym typeface="Symbol" pitchFamily="18" charset="2"/>
              </a:rPr>
              <a:t>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 0</a:t>
            </a:r>
            <a:r>
              <a:rPr lang="en-US" altLang="zh-CN" sz="2400" baseline="-25000" dirty="0">
                <a:latin typeface="+mn-lt"/>
                <a:ea typeface="华文中宋" pitchFamily="2" charset="-122"/>
              </a:rPr>
              <a:t> 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，判为</a:t>
            </a:r>
            <a:r>
              <a:rPr lang="zh-CN" altLang="en-US" sz="2400" b="1" dirty="0">
                <a:latin typeface="+mn-lt"/>
                <a:ea typeface="华文中宋" pitchFamily="2" charset="-122"/>
              </a:rPr>
              <a:t>“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0”——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错误</a:t>
            </a:r>
          </a:p>
        </p:txBody>
      </p:sp>
      <p:sp>
        <p:nvSpPr>
          <p:cNvPr id="69643" name="Oval 24"/>
          <p:cNvSpPr>
            <a:spLocks noChangeArrowheads="1"/>
          </p:cNvSpPr>
          <p:nvPr/>
        </p:nvSpPr>
        <p:spPr bwMode="auto">
          <a:xfrm>
            <a:off x="1220788" y="3441700"/>
            <a:ext cx="1111250" cy="658813"/>
          </a:xfrm>
          <a:prstGeom prst="ellipse">
            <a:avLst/>
          </a:prstGeom>
          <a:solidFill>
            <a:srgbClr val="FFFFDD"/>
          </a:solidFill>
          <a:ln w="19050">
            <a:solidFill>
              <a:srgbClr val="9999F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判决</a:t>
            </a:r>
          </a:p>
        </p:txBody>
      </p:sp>
      <p:sp>
        <p:nvSpPr>
          <p:cNvPr id="3" name="矩形 2"/>
          <p:cNvSpPr/>
          <p:nvPr/>
        </p:nvSpPr>
        <p:spPr>
          <a:xfrm>
            <a:off x="476250" y="5138738"/>
            <a:ext cx="4875213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发“</a:t>
            </a:r>
            <a:r>
              <a:rPr lang="en-US" altLang="zh-CN" sz="2400" b="1" kern="0" dirty="0">
                <a:solidFill>
                  <a:srgbClr val="FF0000"/>
                </a:solidFill>
                <a:ea typeface="华文中宋" pitchFamily="2" charset="-122"/>
                <a:cs typeface="Arial" charset="0"/>
              </a:rPr>
              <a:t>1</a:t>
            </a:r>
            <a:r>
              <a:rPr lang="en-US" altLang="zh-CN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 b="1" kern="0" dirty="0">
                <a:solidFill>
                  <a:srgbClr val="0000CC"/>
                </a:solidFill>
                <a:ea typeface="华文中宋" pitchFamily="2" charset="-122"/>
              </a:rPr>
              <a:t>0</a:t>
            </a:r>
            <a:r>
              <a:rPr lang="en-US" altLang="zh-CN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kern="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的概率为：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49875" y="5118100"/>
          <a:ext cx="21066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公式" r:id="rId7" imgW="914400" imgH="393700" progId="Equation.3">
                  <p:embed/>
                </p:oleObj>
              </mc:Choice>
              <mc:Fallback>
                <p:oleObj name="公式" r:id="rId7" imgW="914400" imgH="3937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5118100"/>
                        <a:ext cx="2106613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02EA11-2AD6-4E56-916E-9F723582D7DE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3036888"/>
            <a:ext cx="7391400" cy="61436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smtClean="0">
                <a:solidFill>
                  <a:srgbClr val="003399"/>
                </a:solidFill>
                <a:latin typeface="Arial" charset="0"/>
                <a:cs typeface="Arial" charset="0"/>
              </a:rPr>
              <a:t>2</a:t>
            </a:r>
            <a:r>
              <a:rPr lang="en-US" altLang="zh-CN" sz="2400" smtClean="0">
                <a:solidFill>
                  <a:srgbClr val="FF0000"/>
                </a:solidFill>
                <a:latin typeface="Arial" charset="0"/>
                <a:cs typeface="Arial" charset="0"/>
              </a:rPr>
              <a:t>D</a:t>
            </a:r>
            <a:r>
              <a:rPr lang="en-US" altLang="zh-CN" sz="2400" smtClean="0">
                <a:solidFill>
                  <a:srgbClr val="003399"/>
                </a:solidFill>
                <a:latin typeface="Arial" charset="0"/>
                <a:cs typeface="Arial" charset="0"/>
              </a:rPr>
              <a:t>PSK -</a:t>
            </a:r>
            <a:r>
              <a:rPr lang="zh-CN" altLang="en-US" sz="2400" smtClean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差分相干解调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系统的</a:t>
            </a:r>
            <a:r>
              <a:rPr lang="zh-CN" altLang="en-US" sz="2400" b="0" smtClean="0">
                <a:solidFill>
                  <a:srgbClr val="FF0000"/>
                </a:solidFill>
                <a:latin typeface="Arial" charset="0"/>
                <a:ea typeface="华文中宋" pitchFamily="2" charset="-122"/>
              </a:rPr>
              <a:t>总误码率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为：</a:t>
            </a:r>
            <a:endParaRPr lang="zh-CN" altLang="en-US" sz="2400" b="0" smtClean="0"/>
          </a:p>
        </p:txBody>
      </p:sp>
      <p:sp>
        <p:nvSpPr>
          <p:cNvPr id="78852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2366963" y="1808163"/>
          <a:ext cx="359886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9" name="公式" r:id="rId3" imgW="1562100" imgH="406400" progId="Equation.3">
                  <p:embed/>
                </p:oleObj>
              </mc:Choice>
              <mc:Fallback>
                <p:oleObj name="公式" r:id="rId3" imgW="1562100" imgH="40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1808163"/>
                        <a:ext cx="3598862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73731" name="Object 8"/>
          <p:cNvGraphicFramePr>
            <a:graphicFrameLocks noChangeAspect="1"/>
          </p:cNvGraphicFramePr>
          <p:nvPr/>
        </p:nvGraphicFramePr>
        <p:xfrm>
          <a:off x="3149600" y="3829050"/>
          <a:ext cx="191135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公式" r:id="rId5" imgW="622030" imgH="393529" progId="Equation.3">
                  <p:embed/>
                </p:oleObj>
              </mc:Choice>
              <mc:Fallback>
                <p:oleObj name="公式" r:id="rId5" imgW="622030" imgH="3935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3829050"/>
                        <a:ext cx="1911350" cy="12096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5B5B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3737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892175" y="1117600"/>
            <a:ext cx="4924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33CC"/>
              </a:buClr>
              <a:buSzPct val="55000"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 发“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  <a:ea typeface="华文中宋" pitchFamily="2" charset="-122"/>
              </a:rPr>
              <a:t>0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错判为“</a:t>
            </a:r>
            <a:r>
              <a:rPr lang="en-US" altLang="zh-CN" sz="240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1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”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的概率为：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05443F0-8B86-405B-9436-242A62A8EE7D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790575" y="3338513"/>
            <a:ext cx="76073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400" b="0">
                <a:latin typeface="Arial" charset="0"/>
                <a:ea typeface="华文中宋" pitchFamily="2" charset="-122"/>
              </a:rPr>
              <a:t>    </a:t>
            </a:r>
            <a:r>
              <a:rPr lang="en-US" altLang="zh-CN" sz="2400" b="0">
                <a:latin typeface="Arial" charset="0"/>
                <a:ea typeface="华文中宋" pitchFamily="2" charset="-122"/>
                <a:cs typeface="Arial" charset="0"/>
              </a:rPr>
              <a:t>(1) </a:t>
            </a:r>
            <a:r>
              <a:rPr lang="zh-CN" altLang="en-US" sz="2400" b="0">
                <a:latin typeface="Arial" charset="0"/>
                <a:ea typeface="华文中宋" pitchFamily="2" charset="-122"/>
              </a:rPr>
              <a:t>接收端带通滤波器的带宽为</a:t>
            </a:r>
            <a:r>
              <a:rPr lang="en-US" altLang="zh-CN" sz="2400" b="0">
                <a:latin typeface="Arial" charset="0"/>
                <a:ea typeface="华文中宋" pitchFamily="2" charset="-122"/>
              </a:rPr>
              <a:t>:</a:t>
            </a:r>
          </a:p>
          <a:p>
            <a:pPr lvl="3" eaLnBrk="1" hangingPunct="1">
              <a:buFont typeface="Wingdings" pitchFamily="2" charset="2"/>
              <a:buNone/>
            </a:pPr>
            <a:endParaRPr lang="en-US" altLang="zh-CN" sz="2400">
              <a:latin typeface="Arial" charset="0"/>
              <a:ea typeface="华文中宋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输出噪声功率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:</a:t>
            </a:r>
          </a:p>
          <a:p>
            <a:pPr lvl="3" eaLnBrk="1" hangingPunct="1">
              <a:buFont typeface="Wingdings" pitchFamily="2" charset="2"/>
              <a:buNone/>
            </a:pPr>
            <a:endParaRPr lang="en-US" altLang="zh-CN" sz="2400">
              <a:latin typeface="华文中宋" pitchFamily="2" charset="-122"/>
              <a:ea typeface="华文中宋" pitchFamily="2" charset="-122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900">
                <a:latin typeface="华文中宋" pitchFamily="2" charset="-122"/>
                <a:ea typeface="华文中宋" pitchFamily="2" charset="-122"/>
              </a:rPr>
              <a:t>	</a:t>
            </a:r>
            <a:endParaRPr lang="en-US" altLang="zh-CN" sz="240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757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1500" y="539750"/>
            <a:ext cx="7956550" cy="2655888"/>
          </a:xfrm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rgbClr val="0000CC"/>
                </a:solidFill>
                <a:ea typeface="华文中宋" pitchFamily="2" charset="-122"/>
              </a:rPr>
              <a:t>  </a:t>
            </a:r>
            <a:r>
              <a:rPr lang="en-US" altLang="zh-CN" sz="2400" b="0" dirty="0" smtClean="0">
                <a:solidFill>
                  <a:srgbClr val="0000CC"/>
                </a:solidFill>
                <a:ea typeface="华文中宋" pitchFamily="2" charset="-122"/>
                <a:cs typeface="Arial" charset="0"/>
              </a:rPr>
              <a:t>【7-3】</a:t>
            </a:r>
            <a:r>
              <a:rPr lang="zh-CN" altLang="en-US" sz="2400" b="0" dirty="0" smtClean="0">
                <a:ea typeface="华文中宋" pitchFamily="2" charset="-122"/>
              </a:rPr>
              <a:t>采用</a:t>
            </a:r>
            <a:r>
              <a:rPr lang="en-US" altLang="zh-CN" sz="2400" dirty="0" smtClean="0">
                <a:solidFill>
                  <a:srgbClr val="0033CC"/>
                </a:solidFill>
                <a:ea typeface="华文中宋" pitchFamily="2" charset="-122"/>
              </a:rPr>
              <a:t>2DPSK</a:t>
            </a:r>
            <a:r>
              <a:rPr lang="zh-CN" altLang="en-US" sz="2400" b="0" dirty="0" smtClean="0">
                <a:ea typeface="华文中宋" pitchFamily="2" charset="-122"/>
              </a:rPr>
              <a:t>方式在微波线路上传送二进制数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400" b="0" dirty="0" smtClean="0">
                <a:ea typeface="华文中宋" pitchFamily="2" charset="-122"/>
              </a:rPr>
              <a:t>字信息。</a:t>
            </a:r>
            <a:r>
              <a:rPr lang="en-US" altLang="zh-CN" sz="2400" i="1" dirty="0" smtClean="0">
                <a:ea typeface="华文中宋" pitchFamily="2" charset="-122"/>
              </a:rPr>
              <a:t>R</a:t>
            </a:r>
            <a:r>
              <a:rPr lang="en-US" altLang="zh-CN" sz="2400" baseline="-25000" dirty="0" smtClean="0">
                <a:ea typeface="华文中宋" pitchFamily="2" charset="-122"/>
              </a:rPr>
              <a:t>B</a:t>
            </a:r>
            <a:r>
              <a:rPr lang="en-US" altLang="zh-CN" sz="2400" dirty="0" smtClean="0">
                <a:ea typeface="华文中宋" pitchFamily="2" charset="-122"/>
              </a:rPr>
              <a:t> = 10</a:t>
            </a:r>
            <a:r>
              <a:rPr lang="en-US" altLang="zh-CN" sz="2400" baseline="30000" dirty="0" smtClean="0">
                <a:ea typeface="华文中宋" pitchFamily="2" charset="-122"/>
              </a:rPr>
              <a:t>6</a:t>
            </a:r>
            <a:r>
              <a:rPr lang="en-US" altLang="zh-CN" sz="2400" b="0" dirty="0" smtClean="0">
                <a:ea typeface="华文中宋" pitchFamily="2" charset="-122"/>
              </a:rPr>
              <a:t> </a:t>
            </a:r>
            <a:r>
              <a:rPr lang="zh-CN" altLang="en-US" sz="2400" b="0" dirty="0" smtClean="0">
                <a:ea typeface="华文中宋" pitchFamily="2" charset="-122"/>
              </a:rPr>
              <a:t>波特，信道高斯白噪声单边功率谱密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400" b="0" dirty="0" smtClean="0">
                <a:ea typeface="华文中宋" pitchFamily="2" charset="-122"/>
              </a:rPr>
              <a:t>度为</a:t>
            </a:r>
            <a:r>
              <a:rPr lang="en-US" altLang="zh-CN" sz="2400" i="1" dirty="0" smtClean="0">
                <a:ea typeface="华文中宋" pitchFamily="2" charset="-122"/>
              </a:rPr>
              <a:t>n</a:t>
            </a:r>
            <a:r>
              <a:rPr lang="en-US" altLang="zh-CN" sz="2400" baseline="-25000" dirty="0" smtClean="0">
                <a:ea typeface="华文中宋" pitchFamily="2" charset="-122"/>
              </a:rPr>
              <a:t>0</a:t>
            </a:r>
            <a:r>
              <a:rPr lang="en-US" altLang="zh-CN" sz="2400" dirty="0" smtClean="0">
                <a:ea typeface="华文中宋" pitchFamily="2" charset="-122"/>
              </a:rPr>
              <a:t> = 2</a:t>
            </a:r>
            <a:r>
              <a:rPr lang="en-US" altLang="zh-CN" sz="2400" dirty="0" smtClean="0">
                <a:ea typeface="华文中宋" pitchFamily="2" charset="-122"/>
                <a:sym typeface="Symbol" pitchFamily="18" charset="2"/>
              </a:rPr>
              <a:t></a:t>
            </a:r>
            <a:r>
              <a:rPr lang="en-US" altLang="zh-CN" sz="2400" dirty="0" smtClean="0">
                <a:ea typeface="华文中宋" pitchFamily="2" charset="-122"/>
              </a:rPr>
              <a:t>10</a:t>
            </a:r>
            <a:r>
              <a:rPr lang="en-US" altLang="zh-CN" sz="2400" baseline="30000" dirty="0" smtClean="0">
                <a:ea typeface="华文中宋" pitchFamily="2" charset="-122"/>
              </a:rPr>
              <a:t>-10</a:t>
            </a:r>
            <a:r>
              <a:rPr lang="en-US" altLang="zh-CN" sz="2400" dirty="0" smtClean="0">
                <a:ea typeface="华文中宋" pitchFamily="2" charset="-122"/>
              </a:rPr>
              <a:t> </a:t>
            </a:r>
            <a:r>
              <a:rPr lang="en-US" altLang="zh-CN" sz="2400" b="0" dirty="0" smtClean="0">
                <a:ea typeface="华文中宋" pitchFamily="2" charset="-122"/>
              </a:rPr>
              <a:t>W/Hz</a:t>
            </a:r>
            <a:r>
              <a:rPr lang="zh-CN" altLang="en-US" sz="2400" b="0" dirty="0" smtClean="0">
                <a:ea typeface="华文中宋" pitchFamily="2" charset="-122"/>
              </a:rPr>
              <a:t>。若要求 </a:t>
            </a:r>
            <a:r>
              <a:rPr lang="en-US" altLang="zh-CN" sz="2400" dirty="0" err="1" smtClean="0">
                <a:ea typeface="华文中宋" pitchFamily="2" charset="-122"/>
              </a:rPr>
              <a:t>Pe</a:t>
            </a:r>
            <a:r>
              <a:rPr lang="en-US" altLang="zh-CN" sz="2400" dirty="0" smtClean="0">
                <a:ea typeface="华文中宋" pitchFamily="2" charset="-122"/>
              </a:rPr>
              <a:t> </a:t>
            </a:r>
            <a:r>
              <a:rPr lang="en-US" altLang="zh-CN" sz="2400" dirty="0" smtClean="0">
                <a:sym typeface="Symbol" pitchFamily="18" charset="2"/>
              </a:rPr>
              <a:t>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ea typeface="华文中宋" pitchFamily="2" charset="-122"/>
              </a:rPr>
              <a:t>10</a:t>
            </a:r>
            <a:r>
              <a:rPr lang="en-US" altLang="zh-CN" sz="2400" baseline="30000" dirty="0" smtClean="0">
                <a:ea typeface="华文中宋" pitchFamily="2" charset="-122"/>
              </a:rPr>
              <a:t>-4</a:t>
            </a:r>
            <a:r>
              <a:rPr lang="zh-CN" altLang="en-US" sz="2400" b="0" dirty="0" smtClean="0">
                <a:ea typeface="华文中宋" pitchFamily="2" charset="-122"/>
              </a:rPr>
              <a:t>。试求：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b="0" dirty="0" smtClean="0">
                <a:ea typeface="华文中宋" pitchFamily="2" charset="-122"/>
              </a:rPr>
              <a:t>   </a:t>
            </a:r>
            <a:r>
              <a:rPr lang="en-US" altLang="zh-CN" sz="2400" dirty="0" smtClean="0">
                <a:ea typeface="华文中宋" pitchFamily="2" charset="-122"/>
              </a:rPr>
              <a:t>(1)</a:t>
            </a:r>
            <a:r>
              <a:rPr lang="zh-CN" altLang="en-US" sz="2400" b="0" dirty="0" smtClean="0">
                <a:ea typeface="华文中宋" pitchFamily="2" charset="-122"/>
              </a:rPr>
              <a:t>差分相干解调时，接收机输入端所需的信号功率</a:t>
            </a:r>
            <a:r>
              <a:rPr lang="en-US" altLang="zh-CN" sz="2400" b="0" dirty="0" smtClean="0">
                <a:ea typeface="华文中宋" pitchFamily="2" charset="-122"/>
              </a:rPr>
              <a:t>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400" b="0" dirty="0" smtClean="0">
                <a:ea typeface="华文中宋" pitchFamily="2" charset="-122"/>
              </a:rPr>
              <a:t>   </a:t>
            </a:r>
            <a:r>
              <a:rPr lang="en-US" altLang="zh-CN" sz="2400" dirty="0" smtClean="0">
                <a:ea typeface="华文中宋" pitchFamily="2" charset="-122"/>
              </a:rPr>
              <a:t>(2)</a:t>
            </a:r>
            <a:r>
              <a:rPr lang="zh-CN" altLang="en-US" sz="2400" b="0" dirty="0" smtClean="0">
                <a:ea typeface="华文中宋" pitchFamily="2" charset="-122"/>
              </a:rPr>
              <a:t>相干解调</a:t>
            </a:r>
            <a:r>
              <a:rPr lang="en-US" altLang="zh-CN" sz="2400" b="0" dirty="0" smtClean="0">
                <a:ea typeface="华文中宋" pitchFamily="2" charset="-122"/>
              </a:rPr>
              <a:t>-</a:t>
            </a:r>
            <a:r>
              <a:rPr lang="zh-CN" altLang="en-US" sz="2400" b="0" dirty="0" smtClean="0">
                <a:ea typeface="华文中宋" pitchFamily="2" charset="-122"/>
              </a:rPr>
              <a:t>码反变换时，接收机入端所需信号功率。</a:t>
            </a:r>
            <a:endParaRPr lang="zh-CN" altLang="en-US" sz="2800" b="0" dirty="0" smtClean="0"/>
          </a:p>
        </p:txBody>
      </p:sp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3716338" y="3833813"/>
          <a:ext cx="31051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6" name="Equation" r:id="rId3" imgW="1371600" imgH="228600" progId="Equation.DSMT4">
                  <p:embed/>
                </p:oleObj>
              </mc:Choice>
              <mc:Fallback>
                <p:oleObj name="Equation" r:id="rId3" imgW="13716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8" y="3833813"/>
                        <a:ext cx="3105150" cy="5159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/>
        </p:nvGraphicFramePr>
        <p:xfrm>
          <a:off x="2906713" y="4503738"/>
          <a:ext cx="5399087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7" r:id="rId5" imgW="2514600" imgH="241300" progId="Equation.DSMT4">
                  <p:embed/>
                </p:oleObj>
              </mc:Choice>
              <mc:Fallback>
                <p:oleObj r:id="rId5" imgW="25146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3" y="4503738"/>
                        <a:ext cx="5399087" cy="5254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1422400" y="5273675"/>
          <a:ext cx="23844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name="公式" r:id="rId7" imgW="1066337" imgH="406224" progId="Equation.3">
                  <p:embed/>
                </p:oleObj>
              </mc:Choice>
              <mc:Fallback>
                <p:oleObj name="公式" r:id="rId7" imgW="1066337" imgH="40622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5273675"/>
                        <a:ext cx="2384425" cy="900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4" name="Object 12"/>
          <p:cNvGraphicFramePr>
            <a:graphicFrameLocks noChangeAspect="1"/>
          </p:cNvGraphicFramePr>
          <p:nvPr/>
        </p:nvGraphicFramePr>
        <p:xfrm>
          <a:off x="5111750" y="5229225"/>
          <a:ext cx="22510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9" name="Equation" r:id="rId9" imgW="952500" imgH="457200" progId="Equation.DSMT4">
                  <p:embed/>
                </p:oleObj>
              </mc:Choice>
              <mc:Fallback>
                <p:oleObj name="Equation" r:id="rId9" imgW="9525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5229225"/>
                        <a:ext cx="2251075" cy="109696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D1D1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BEB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7D7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4167188" y="5319713"/>
            <a:ext cx="1665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可得</a:t>
            </a:r>
            <a:r>
              <a:rPr lang="en-US" altLang="zh-CN" sz="2400" b="0">
                <a:latin typeface="华文中宋" pitchFamily="2" charset="-122"/>
                <a:ea typeface="华文中宋" pitchFamily="2" charset="-122"/>
              </a:rPr>
              <a:t>:</a:t>
            </a:r>
          </a:p>
        </p:txBody>
      </p:sp>
      <p:sp>
        <p:nvSpPr>
          <p:cNvPr id="125968" name="Rectangle 16"/>
          <p:cNvSpPr>
            <a:spLocks noChangeArrowheads="1"/>
          </p:cNvSpPr>
          <p:nvPr/>
        </p:nvSpPr>
        <p:spPr bwMode="auto">
          <a:xfrm>
            <a:off x="836613" y="5311775"/>
            <a:ext cx="1665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由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06388" y="3332163"/>
            <a:ext cx="842962" cy="496887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解</a:t>
            </a:r>
          </a:p>
        </p:txBody>
      </p:sp>
      <p:grpSp>
        <p:nvGrpSpPr>
          <p:cNvPr id="79884" name="Group 22"/>
          <p:cNvGrpSpPr>
            <a:grpSpLocks/>
          </p:cNvGrpSpPr>
          <p:nvPr/>
        </p:nvGrpSpPr>
        <p:grpSpPr bwMode="auto">
          <a:xfrm>
            <a:off x="260350" y="184150"/>
            <a:ext cx="649288" cy="692150"/>
            <a:chOff x="1655" y="845"/>
            <a:chExt cx="454" cy="453"/>
          </a:xfrm>
        </p:grpSpPr>
        <p:grpSp>
          <p:nvGrpSpPr>
            <p:cNvPr id="79885" name="Group 23"/>
            <p:cNvGrpSpPr>
              <a:grpSpLocks/>
            </p:cNvGrpSpPr>
            <p:nvPr/>
          </p:nvGrpSpPr>
          <p:grpSpPr bwMode="auto">
            <a:xfrm>
              <a:off x="1655" y="845"/>
              <a:ext cx="454" cy="453"/>
              <a:chOff x="1289" y="582"/>
              <a:chExt cx="668" cy="668"/>
            </a:xfrm>
          </p:grpSpPr>
          <p:sp>
            <p:nvSpPr>
              <p:cNvPr id="79887" name="Oval 2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79888" name="Oval 2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79889" name="Oval 2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79890" name="Oval 2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  <p:sp>
            <p:nvSpPr>
              <p:cNvPr id="79891" name="Oval 2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p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Ø"/>
                  <a:defRPr sz="2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b="0">
                  <a:latin typeface="Arial" charset="0"/>
                </a:endParaRPr>
              </a:p>
            </p:txBody>
          </p:sp>
        </p:grpSp>
        <p:sp>
          <p:nvSpPr>
            <p:cNvPr id="79886" name="Text Box 29"/>
            <p:cNvSpPr txBox="1">
              <a:spLocks noChangeArrowheads="1"/>
            </p:cNvSpPr>
            <p:nvPr/>
          </p:nvSpPr>
          <p:spPr bwMode="gray">
            <a:xfrm>
              <a:off x="1666" y="902"/>
              <a:ext cx="37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l"/>
                <a:defRPr sz="32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p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Ø"/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CC"/>
                  </a:solidFill>
                  <a:latin typeface="Arial" charset="0"/>
                </a:rPr>
                <a:t>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25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5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6" grpId="0"/>
      <p:bldP spid="125968" grpId="0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BE84AE8-949A-467E-80C7-8EAF0B90BE2D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126985" name="Object 9"/>
          <p:cNvGraphicFramePr>
            <a:graphicFrameLocks noChangeAspect="1"/>
          </p:cNvGraphicFramePr>
          <p:nvPr/>
        </p:nvGraphicFramePr>
        <p:xfrm>
          <a:off x="2127250" y="1073150"/>
          <a:ext cx="53879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Equation" r:id="rId3" imgW="2705100" imgH="419100" progId="Equation.DSMT4">
                  <p:embed/>
                </p:oleObj>
              </mc:Choice>
              <mc:Fallback>
                <p:oleObj name="Equation" r:id="rId3" imgW="2705100" imgH="419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1073150"/>
                        <a:ext cx="5387975" cy="836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77777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1962150" y="2484438"/>
          <a:ext cx="454501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0" name="Equation" r:id="rId5" imgW="1993900" imgH="254000" progId="Equation.DSMT4">
                  <p:embed/>
                </p:oleObj>
              </mc:Choice>
              <mc:Fallback>
                <p:oleObj name="Equation" r:id="rId5" imgW="1993900" imgH="254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2484438"/>
                        <a:ext cx="4545013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3D3D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0" name="Object 14"/>
          <p:cNvGraphicFramePr>
            <a:graphicFrameLocks noChangeAspect="1"/>
          </p:cNvGraphicFramePr>
          <p:nvPr/>
        </p:nvGraphicFramePr>
        <p:xfrm>
          <a:off x="6562725" y="2528888"/>
          <a:ext cx="8985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1" name="Equation" r:id="rId7" imgW="393529" imgH="203112" progId="Equation.DSMT4">
                  <p:embed/>
                </p:oleObj>
              </mc:Choice>
              <mc:Fallback>
                <p:oleObj name="Equation" r:id="rId7" imgW="393529" imgH="203112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5" y="2528888"/>
                        <a:ext cx="8985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4" name="Object 18"/>
          <p:cNvGraphicFramePr>
            <a:graphicFrameLocks noChangeAspect="1"/>
          </p:cNvGraphicFramePr>
          <p:nvPr/>
        </p:nvGraphicFramePr>
        <p:xfrm>
          <a:off x="2141538" y="3203575"/>
          <a:ext cx="40513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2" name="公式" r:id="rId9" imgW="1727200" imgH="241300" progId="Equation.3">
                  <p:embed/>
                </p:oleObj>
              </mc:Choice>
              <mc:Fallback>
                <p:oleObj name="公式" r:id="rId9" imgW="1727200" imgH="2413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3203575"/>
                        <a:ext cx="4051300" cy="587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6" name="Object 20"/>
          <p:cNvGraphicFramePr>
            <a:graphicFrameLocks noChangeAspect="1"/>
          </p:cNvGraphicFramePr>
          <p:nvPr/>
        </p:nvGraphicFramePr>
        <p:xfrm>
          <a:off x="3671888" y="3962400"/>
          <a:ext cx="15748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3" name="公式" r:id="rId11" imgW="660113" imgH="215806" progId="Equation.3">
                  <p:embed/>
                </p:oleObj>
              </mc:Choice>
              <mc:Fallback>
                <p:oleObj name="公式" r:id="rId11" imgW="660113" imgH="21580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962400"/>
                        <a:ext cx="1574800" cy="525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8" name="Object 22"/>
          <p:cNvGraphicFramePr>
            <a:graphicFrameLocks noChangeAspect="1"/>
          </p:cNvGraphicFramePr>
          <p:nvPr/>
        </p:nvGraphicFramePr>
        <p:xfrm>
          <a:off x="5651500" y="4006850"/>
          <a:ext cx="14620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4" name="公式" r:id="rId13" imgW="545626" imgH="177646" progId="Equation.3">
                  <p:embed/>
                </p:oleObj>
              </mc:Choice>
              <mc:Fallback>
                <p:oleObj name="公式" r:id="rId13" imgW="545626" imgH="17764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006850"/>
                        <a:ext cx="1462088" cy="4889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00" name="Object 24"/>
          <p:cNvGraphicFramePr>
            <a:graphicFrameLocks noChangeAspect="1"/>
          </p:cNvGraphicFramePr>
          <p:nvPr/>
        </p:nvGraphicFramePr>
        <p:xfrm>
          <a:off x="1685925" y="5345113"/>
          <a:ext cx="590708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5" name="Equation" r:id="rId15" imgW="2794000" imgH="419100" progId="Equation.DSMT4">
                  <p:embed/>
                </p:oleObj>
              </mc:Choice>
              <mc:Fallback>
                <p:oleObj name="Equation" r:id="rId15" imgW="2794000" imgH="4191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5345113"/>
                        <a:ext cx="5907088" cy="884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77777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27050" y="539750"/>
            <a:ext cx="5738813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因此，接收机输入端所需的信号功率为：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93700" y="2006600"/>
            <a:ext cx="718185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（</a:t>
            </a:r>
            <a:r>
              <a:rPr lang="en-US" altLang="zh-CN" sz="2400" kern="0" dirty="0">
                <a:solidFill>
                  <a:srgbClr val="000000"/>
                </a:solidFill>
                <a:ea typeface="华文中宋" pitchFamily="2" charset="-122"/>
              </a:rPr>
              <a:t>2</a:t>
            </a: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）相干解调</a:t>
            </a:r>
            <a:r>
              <a:rPr lang="en-US" altLang="zh-CN" sz="2400" kern="0" dirty="0">
                <a:solidFill>
                  <a:srgbClr val="000000"/>
                </a:solidFill>
                <a:ea typeface="华文中宋" pitchFamily="2" charset="-122"/>
              </a:rPr>
              <a:t>-</a:t>
            </a: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码反变换的</a:t>
            </a:r>
            <a:r>
              <a:rPr lang="en-US" altLang="zh-CN" sz="2400" kern="0" dirty="0">
                <a:solidFill>
                  <a:srgbClr val="000000"/>
                </a:solidFill>
                <a:ea typeface="华文中宋" pitchFamily="2" charset="-122"/>
              </a:rPr>
              <a:t>2DPSK</a:t>
            </a: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系统：</a:t>
            </a:r>
          </a:p>
        </p:txBody>
      </p:sp>
      <p:sp>
        <p:nvSpPr>
          <p:cNvPr id="14" name="矩形 13"/>
          <p:cNvSpPr/>
          <p:nvPr/>
        </p:nvSpPr>
        <p:spPr>
          <a:xfrm>
            <a:off x="660400" y="3206750"/>
            <a:ext cx="1108075" cy="534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即有：</a:t>
            </a:r>
          </a:p>
        </p:txBody>
      </p:sp>
      <p:sp>
        <p:nvSpPr>
          <p:cNvPr id="15" name="矩形 14"/>
          <p:cNvSpPr/>
          <p:nvPr/>
        </p:nvSpPr>
        <p:spPr>
          <a:xfrm>
            <a:off x="615950" y="4005263"/>
            <a:ext cx="3657600" cy="534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rgbClr val="000000"/>
                </a:solidFill>
                <a:ea typeface="华文中宋" pitchFamily="2" charset="-122"/>
              </a:rPr>
              <a:t>查误差函数表，可得</a:t>
            </a:r>
          </a:p>
        </p:txBody>
      </p:sp>
      <p:sp>
        <p:nvSpPr>
          <p:cNvPr id="16" name="矩形 15"/>
          <p:cNvSpPr/>
          <p:nvPr/>
        </p:nvSpPr>
        <p:spPr>
          <a:xfrm>
            <a:off x="619125" y="4735513"/>
            <a:ext cx="7686675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+mn-lt"/>
                <a:ea typeface="华文中宋" pitchFamily="2" charset="-122"/>
              </a:rPr>
              <a:t>由 </a:t>
            </a:r>
            <a:r>
              <a:rPr lang="en-US" altLang="zh-CN" sz="2800" i="1" kern="0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kern="0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 = </a:t>
            </a:r>
            <a:r>
              <a:rPr lang="en-US" altLang="zh-CN" sz="2800" i="1" kern="0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a</a:t>
            </a:r>
            <a:r>
              <a:rPr lang="en-US" altLang="zh-CN" sz="2800" kern="0" baseline="30000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2</a:t>
            </a:r>
            <a:r>
              <a:rPr lang="en-US" altLang="zh-CN" sz="2800" kern="0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 / 2</a:t>
            </a:r>
            <a:r>
              <a:rPr lang="en-US" altLang="zh-CN" sz="2800" i="1" kern="0" dirty="0">
                <a:solidFill>
                  <a:srgbClr val="FF0000"/>
                </a:solidFill>
                <a:latin typeface="+mn-lt"/>
                <a:ea typeface="华文中宋" pitchFamily="2" charset="-122"/>
                <a:sym typeface="Symbol" pitchFamily="18" charset="2"/>
              </a:rPr>
              <a:t></a:t>
            </a:r>
            <a:r>
              <a:rPr lang="en-US" altLang="zh-CN" sz="2800" kern="0" baseline="-25000" dirty="0">
                <a:solidFill>
                  <a:srgbClr val="FF0000"/>
                </a:solidFill>
                <a:latin typeface="+mn-lt"/>
                <a:ea typeface="华文中宋" pitchFamily="2" charset="-122"/>
                <a:sym typeface="Symbol" pitchFamily="18" charset="2"/>
              </a:rPr>
              <a:t>n</a:t>
            </a:r>
            <a:r>
              <a:rPr lang="en-US" altLang="zh-CN" sz="2800" kern="0" baseline="30000" dirty="0">
                <a:solidFill>
                  <a:srgbClr val="FF0000"/>
                </a:solidFill>
                <a:latin typeface="+mn-lt"/>
                <a:ea typeface="华文中宋" pitchFamily="2" charset="-122"/>
                <a:sym typeface="Symbol" pitchFamily="18" charset="2"/>
              </a:rPr>
              <a:t>2</a:t>
            </a:r>
            <a:r>
              <a:rPr lang="zh-CN" altLang="en-US" sz="2400" kern="0" dirty="0">
                <a:solidFill>
                  <a:srgbClr val="000000"/>
                </a:solidFill>
                <a:latin typeface="+mn-lt"/>
                <a:ea typeface="华文中宋" pitchFamily="2" charset="-122"/>
              </a:rPr>
              <a:t>可得接收机输入端所需的信号功率：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2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26FEA14-52E8-4708-9648-F073AC049A44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600" y="1028700"/>
            <a:ext cx="2341563" cy="1470025"/>
          </a:xfrm>
        </p:spPr>
        <p:txBody>
          <a:bodyPr/>
          <a:lstStyle/>
          <a:p>
            <a:pPr eaLnBrk="1" hangingPunct="1"/>
            <a:r>
              <a:rPr lang="en-US" altLang="en-US" sz="4000" b="1" u="sng" smtClean="0">
                <a:solidFill>
                  <a:srgbClr val="800080"/>
                </a:solidFill>
              </a:rPr>
              <a:t>§</a:t>
            </a:r>
            <a:r>
              <a:rPr lang="en-US" altLang="zh-CN" sz="4000" b="1" u="sng" smtClean="0">
                <a:solidFill>
                  <a:srgbClr val="800080"/>
                </a:solidFill>
              </a:rPr>
              <a:t>7.3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92150" y="2730500"/>
            <a:ext cx="8235950" cy="2609850"/>
          </a:xfrm>
        </p:spPr>
        <p:txBody>
          <a:bodyPr/>
          <a:lstStyle/>
          <a:p>
            <a:pPr marL="0" indent="0" eaLnBrk="1" hangingPunct="1">
              <a:lnSpc>
                <a:spcPts val="6200"/>
              </a:lnSpc>
              <a:buFont typeface="Wingdings" pitchFamily="2" charset="2"/>
              <a:buNone/>
            </a:pPr>
            <a:r>
              <a:rPr lang="en-US" altLang="zh-CN" sz="4800" b="0" smtClean="0">
                <a:solidFill>
                  <a:srgbClr val="003399"/>
                </a:solidFill>
                <a:latin typeface="华文中宋" pitchFamily="2" charset="-122"/>
                <a:ea typeface="华文中宋" pitchFamily="2" charset="-122"/>
              </a:rPr>
              <a:t>       </a:t>
            </a:r>
            <a:r>
              <a:rPr lang="zh-CN" altLang="en-US" sz="400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二进制数字调制系统</a:t>
            </a:r>
          </a:p>
          <a:p>
            <a:pPr marL="0" indent="0" eaLnBrk="1" hangingPunct="1">
              <a:lnSpc>
                <a:spcPts val="6200"/>
              </a:lnSpc>
              <a:buFont typeface="Wingdings" pitchFamily="2" charset="2"/>
              <a:buNone/>
            </a:pPr>
            <a:r>
              <a:rPr lang="zh-CN" altLang="en-US" sz="400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               性能比较</a:t>
            </a: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zh-CN" altLang="en-US" sz="4800" b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E6ABE80-2253-4D6D-B7A1-F54FC6982C98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467016" name="Group 72"/>
          <p:cNvGraphicFramePr>
            <a:graphicFrameLocks noGrp="1"/>
          </p:cNvGraphicFramePr>
          <p:nvPr/>
        </p:nvGraphicFramePr>
        <p:xfrm>
          <a:off x="573088" y="1079500"/>
          <a:ext cx="7643812" cy="5416551"/>
        </p:xfrm>
        <a:graphic>
          <a:graphicData uri="http://schemas.openxmlformats.org/drawingml/2006/table">
            <a:tbl>
              <a:tblPr/>
              <a:tblGrid>
                <a:gridCol w="1371600"/>
                <a:gridCol w="2238375"/>
                <a:gridCol w="1998662"/>
                <a:gridCol w="2035175"/>
              </a:tblGrid>
              <a:tr h="6302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相干解调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非相干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解调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精确值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近似值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1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2ASK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2FSK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68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2PSK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3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D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PSK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66982" name="Object 38"/>
          <p:cNvGraphicFramePr>
            <a:graphicFrameLocks noChangeAspect="1"/>
          </p:cNvGraphicFramePr>
          <p:nvPr/>
        </p:nvGraphicFramePr>
        <p:xfrm>
          <a:off x="4211638" y="2333625"/>
          <a:ext cx="16652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4" name="Equation" r:id="rId3" imgW="787400" imgH="457200" progId="Equation.DSMT4">
                  <p:embed/>
                </p:oleObj>
              </mc:Choice>
              <mc:Fallback>
                <p:oleObj name="Equation" r:id="rId3" imgW="787400" imgH="457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333625"/>
                        <a:ext cx="1665287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3" name="Object 39"/>
          <p:cNvGraphicFramePr>
            <a:graphicFrameLocks noChangeAspect="1"/>
          </p:cNvGraphicFramePr>
          <p:nvPr/>
        </p:nvGraphicFramePr>
        <p:xfrm>
          <a:off x="2052638" y="2333625"/>
          <a:ext cx="20240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5" name="Equation" r:id="rId5" imgW="1066800" imgH="508000" progId="Equation.DSMT4">
                  <p:embed/>
                </p:oleObj>
              </mc:Choice>
              <mc:Fallback>
                <p:oleObj name="Equation" r:id="rId5" imgW="1066800" imgH="508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2333625"/>
                        <a:ext cx="20240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4" name="Object 40"/>
          <p:cNvGraphicFramePr>
            <a:graphicFrameLocks noChangeAspect="1"/>
          </p:cNvGraphicFramePr>
          <p:nvPr/>
        </p:nvGraphicFramePr>
        <p:xfrm>
          <a:off x="6235700" y="2333625"/>
          <a:ext cx="16922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6" name="Equation" r:id="rId7" imgW="710891" imgH="393529" progId="Equation.DSMT4">
                  <p:embed/>
                </p:oleObj>
              </mc:Choice>
              <mc:Fallback>
                <p:oleObj name="Equation" r:id="rId7" imgW="710891" imgH="393529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2333625"/>
                        <a:ext cx="16922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5" name="Object 41"/>
          <p:cNvGraphicFramePr>
            <a:graphicFrameLocks noChangeAspect="1"/>
          </p:cNvGraphicFramePr>
          <p:nvPr/>
        </p:nvGraphicFramePr>
        <p:xfrm>
          <a:off x="2052638" y="3387725"/>
          <a:ext cx="20240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7" name="Equation" r:id="rId9" imgW="1066800" imgH="508000" progId="Equation.DSMT4">
                  <p:embed/>
                </p:oleObj>
              </mc:Choice>
              <mc:Fallback>
                <p:oleObj name="Equation" r:id="rId9" imgW="1066800" imgH="508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3387725"/>
                        <a:ext cx="20240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6" name="Object 42"/>
          <p:cNvGraphicFramePr>
            <a:graphicFrameLocks noChangeAspect="1"/>
          </p:cNvGraphicFramePr>
          <p:nvPr/>
        </p:nvGraphicFramePr>
        <p:xfrm>
          <a:off x="4222750" y="3352800"/>
          <a:ext cx="17891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8" name="Equation" r:id="rId11" imgW="838200" imgH="457200" progId="Equation.DSMT4">
                  <p:embed/>
                </p:oleObj>
              </mc:Choice>
              <mc:Fallback>
                <p:oleObj name="Equation" r:id="rId11" imgW="838200" imgH="4572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3352800"/>
                        <a:ext cx="1789113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7" name="Object 43"/>
          <p:cNvGraphicFramePr>
            <a:graphicFrameLocks noChangeAspect="1"/>
          </p:cNvGraphicFramePr>
          <p:nvPr/>
        </p:nvGraphicFramePr>
        <p:xfrm>
          <a:off x="6281738" y="3352800"/>
          <a:ext cx="175577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9" name="Equation" r:id="rId13" imgW="710891" imgH="393529" progId="Equation.DSMT4">
                  <p:embed/>
                </p:oleObj>
              </mc:Choice>
              <mc:Fallback>
                <p:oleObj name="Equation" r:id="rId13" imgW="710891" imgH="393529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738" y="3352800"/>
                        <a:ext cx="175577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8" name="Object 44"/>
          <p:cNvGraphicFramePr>
            <a:graphicFrameLocks noChangeAspect="1"/>
          </p:cNvGraphicFramePr>
          <p:nvPr/>
        </p:nvGraphicFramePr>
        <p:xfrm>
          <a:off x="2051050" y="4608513"/>
          <a:ext cx="20272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0" name="Equation" r:id="rId15" imgW="1002865" imgH="393529" progId="Equation.DSMT4">
                  <p:embed/>
                </p:oleObj>
              </mc:Choice>
              <mc:Fallback>
                <p:oleObj name="Equation" r:id="rId15" imgW="1002865" imgH="393529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08513"/>
                        <a:ext cx="20272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9" name="Object 45"/>
          <p:cNvGraphicFramePr>
            <a:graphicFrameLocks noChangeAspect="1"/>
          </p:cNvGraphicFramePr>
          <p:nvPr/>
        </p:nvGraphicFramePr>
        <p:xfrm>
          <a:off x="4211638" y="4476750"/>
          <a:ext cx="170973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1" name="Equation" r:id="rId17" imgW="774364" imgH="457002" progId="Equation.DSMT4">
                  <p:embed/>
                </p:oleObj>
              </mc:Choice>
              <mc:Fallback>
                <p:oleObj name="Equation" r:id="rId17" imgW="774364" imgH="457002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476750"/>
                        <a:ext cx="1709737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90" name="Object 46"/>
          <p:cNvGraphicFramePr>
            <a:graphicFrameLocks noChangeAspect="1"/>
          </p:cNvGraphicFramePr>
          <p:nvPr/>
        </p:nvGraphicFramePr>
        <p:xfrm>
          <a:off x="2051050" y="5740400"/>
          <a:ext cx="19812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2" name="Equation" r:id="rId19" imgW="863225" imgH="253890" progId="Equation.DSMT4">
                  <p:embed/>
                </p:oleObj>
              </mc:Choice>
              <mc:Fallback>
                <p:oleObj name="Equation" r:id="rId19" imgW="863225" imgH="25389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740400"/>
                        <a:ext cx="19812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91" name="Object 47"/>
          <p:cNvGraphicFramePr>
            <a:graphicFrameLocks noChangeAspect="1"/>
          </p:cNvGraphicFramePr>
          <p:nvPr/>
        </p:nvGraphicFramePr>
        <p:xfrm>
          <a:off x="4211638" y="5543550"/>
          <a:ext cx="14859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3" name="Equation" r:id="rId21" imgW="698500" imgH="457200" progId="Equation.DSMT4">
                  <p:embed/>
                </p:oleObj>
              </mc:Choice>
              <mc:Fallback>
                <p:oleObj name="Equation" r:id="rId21" imgW="698500" imgH="4572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543550"/>
                        <a:ext cx="14859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92" name="Object 48"/>
          <p:cNvGraphicFramePr>
            <a:graphicFrameLocks noChangeAspect="1"/>
          </p:cNvGraphicFramePr>
          <p:nvPr/>
        </p:nvGraphicFramePr>
        <p:xfrm>
          <a:off x="6372225" y="5511800"/>
          <a:ext cx="15605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4" name="Equation" r:id="rId23" imgW="622030" imgH="393529" progId="Equation.DSMT4">
                  <p:embed/>
                </p:oleObj>
              </mc:Choice>
              <mc:Fallback>
                <p:oleObj name="Equation" r:id="rId23" imgW="622030" imgH="393529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511800"/>
                        <a:ext cx="15605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47" name="Rectangle 50"/>
          <p:cNvSpPr>
            <a:spLocks noChangeArrowheads="1"/>
          </p:cNvSpPr>
          <p:nvPr/>
        </p:nvSpPr>
        <p:spPr bwMode="auto">
          <a:xfrm>
            <a:off x="-6350" y="361950"/>
            <a:ext cx="4356100" cy="577850"/>
          </a:xfrm>
          <a:prstGeom prst="rect">
            <a:avLst/>
          </a:prstGeom>
          <a:solidFill>
            <a:srgbClr val="003399"/>
          </a:solidFill>
          <a:ln w="9525">
            <a:solidFill>
              <a:srgbClr val="D9D9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Arial" charset="0"/>
                <a:sym typeface="Wingdings" pitchFamily="2" charset="2"/>
              </a:rPr>
              <a:t>   </a:t>
            </a:r>
            <a:r>
              <a:rPr lang="en-US" altLang="zh-CN" sz="3200" b="1" u="sng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1</a:t>
            </a:r>
            <a:r>
              <a:rPr lang="en-US" altLang="zh-CN" sz="3200" b="1" u="sng" dirty="0">
                <a:solidFill>
                  <a:srgbClr val="800080"/>
                </a:solidFill>
                <a:cs typeface="Arial" charset="0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800080"/>
                </a:solidFill>
                <a:cs typeface="Arial" charset="0"/>
                <a:sym typeface="Wingdings" pitchFamily="2" charset="2"/>
              </a:rPr>
              <a:t>  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Wingdings" pitchFamily="2" charset="2"/>
              </a:rPr>
              <a:t>误码率 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——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可靠性 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A90F83F-F734-4FE0-BCB9-AA001F3FB32A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550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0" y="2033588"/>
            <a:ext cx="4140200" cy="3195637"/>
          </a:xfrm>
          <a:ln w="38100" cmpd="dbl">
            <a:solidFill>
              <a:srgbClr val="3A1D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已知包络检波 </a:t>
            </a:r>
            <a:r>
              <a:rPr lang="en-US" altLang="zh-CN" sz="28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2ASK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所需的信噪比为</a:t>
            </a:r>
            <a:r>
              <a:rPr lang="en-US" altLang="zh-CN" sz="2800" b="0" smtClean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15.3 dB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，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    若要求相同的误码率，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则包络检波</a:t>
            </a:r>
            <a:r>
              <a:rPr lang="zh-CN" altLang="en-US" sz="2800" b="0" smtClean="0">
                <a:solidFill>
                  <a:srgbClr val="990033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8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2FSK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所需的信噪比为多少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dB 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？</a:t>
            </a:r>
          </a:p>
        </p:txBody>
      </p:sp>
      <p:sp>
        <p:nvSpPr>
          <p:cNvPr id="550916" name="AutoShape 4"/>
          <p:cNvSpPr>
            <a:spLocks noChangeArrowheads="1"/>
          </p:cNvSpPr>
          <p:nvPr/>
        </p:nvSpPr>
        <p:spPr bwMode="auto">
          <a:xfrm>
            <a:off x="5967413" y="233363"/>
            <a:ext cx="2303462" cy="1330325"/>
          </a:xfrm>
          <a:prstGeom prst="cloudCallout">
            <a:avLst>
              <a:gd name="adj1" fmla="val -65921"/>
              <a:gd name="adj2" fmla="val 79954"/>
            </a:avLst>
          </a:prstGeom>
          <a:solidFill>
            <a:srgbClr val="FFFFD9"/>
          </a:solidFill>
          <a:ln w="31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1" lang="en-US" altLang="zh-CN" sz="5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kumimoji="1" lang="zh-CN" altLang="en-US" sz="5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？</a:t>
            </a:r>
            <a:endParaRPr lang="zh-CN" altLang="en-US" sz="54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3973" name="Object 7"/>
          <p:cNvGraphicFramePr>
            <a:graphicFrameLocks noChangeAspect="1"/>
          </p:cNvGraphicFramePr>
          <p:nvPr/>
        </p:nvGraphicFramePr>
        <p:xfrm>
          <a:off x="927100" y="2079625"/>
          <a:ext cx="1395413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3" imgW="558800" imgH="457200" progId="Equation.DSMT4">
                  <p:embed/>
                </p:oleObj>
              </mc:Choice>
              <mc:Fallback>
                <p:oleObj name="Equation" r:id="rId3" imgW="5588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2079625"/>
                        <a:ext cx="1395413" cy="11350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Object 8"/>
          <p:cNvGraphicFramePr>
            <a:graphicFrameLocks noChangeAspect="1"/>
          </p:cNvGraphicFramePr>
          <p:nvPr/>
        </p:nvGraphicFramePr>
        <p:xfrm>
          <a:off x="954088" y="3608388"/>
          <a:ext cx="25987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5" imgW="1117600" imgH="431800" progId="Equation.DSMT4">
                  <p:embed/>
                </p:oleObj>
              </mc:Choice>
              <mc:Fallback>
                <p:oleObj name="Equation" r:id="rId5" imgW="11176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3608388"/>
                        <a:ext cx="2598737" cy="9953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836613" y="1179513"/>
            <a:ext cx="143986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rgbClr val="0000CC"/>
                </a:solidFill>
                <a:ea typeface="华文中宋" pitchFamily="2" charset="-122"/>
              </a:rPr>
              <a:t>表中：</a:t>
            </a:r>
          </a:p>
        </p:txBody>
      </p:sp>
      <p:sp>
        <p:nvSpPr>
          <p:cNvPr id="83976" name="Rectangle 10"/>
          <p:cNvSpPr>
            <a:spLocks noChangeArrowheads="1"/>
          </p:cNvSpPr>
          <p:nvPr/>
        </p:nvSpPr>
        <p:spPr bwMode="auto">
          <a:xfrm>
            <a:off x="882650" y="4598988"/>
            <a:ext cx="28797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注：</a:t>
            </a:r>
            <a:r>
              <a:rPr lang="en-US" altLang="zh-CN" sz="2400" b="0">
                <a:solidFill>
                  <a:schemeClr val="hlink"/>
                </a:solidFill>
                <a:ea typeface="华文中宋" pitchFamily="2" charset="-122"/>
              </a:rPr>
              <a:t>2FSK</a:t>
            </a:r>
            <a:r>
              <a:rPr lang="zh-CN" altLang="en-US" sz="2400" b="0">
                <a:solidFill>
                  <a:schemeClr val="hlink"/>
                </a:solidFill>
                <a:ea typeface="华文中宋" pitchFamily="2" charset="-122"/>
              </a:rPr>
              <a:t>也如此。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09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0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50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0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50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5" grpId="0" build="p" animBg="1"/>
      <p:bldP spid="5509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F8E74E-B243-4302-9BBE-FCDA70C4143C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3536950" y="1828800"/>
            <a:ext cx="2654300" cy="1439863"/>
          </a:xfrm>
          <a:prstGeom prst="rect">
            <a:avLst/>
          </a:pr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11268" name="Rectangle 13"/>
          <p:cNvSpPr>
            <a:spLocks noChangeArrowheads="1"/>
          </p:cNvSpPr>
          <p:nvPr/>
        </p:nvSpPr>
        <p:spPr bwMode="auto">
          <a:xfrm>
            <a:off x="660400" y="436563"/>
            <a:ext cx="243363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800">
                <a:ea typeface="宋体" pitchFamily="2" charset="-122"/>
              </a:rPr>
              <a:t>  </a:t>
            </a:r>
            <a:r>
              <a:rPr lang="en-US" altLang="zh-CN" sz="2800">
                <a:latin typeface="Arial" charset="0"/>
              </a:rPr>
              <a:t>2ASK</a:t>
            </a:r>
            <a:r>
              <a:rPr lang="en-US" altLang="zh-CN" sz="2800" b="0">
                <a:latin typeface="Arial" charset="0"/>
              </a:rPr>
              <a:t>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解调</a:t>
            </a:r>
            <a:r>
              <a:rPr lang="zh-CN" altLang="en-US" sz="2800" b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000125" y="1206500"/>
            <a:ext cx="2060575" cy="461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包络检波法</a:t>
            </a:r>
          </a:p>
        </p:txBody>
      </p:sp>
      <p:sp>
        <p:nvSpPr>
          <p:cNvPr id="11270" name="Rectangle 20"/>
          <p:cNvSpPr>
            <a:spLocks noChangeArrowheads="1"/>
          </p:cNvSpPr>
          <p:nvPr/>
        </p:nvSpPr>
        <p:spPr bwMode="auto">
          <a:xfrm>
            <a:off x="0" y="2871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1271" name="Object 19"/>
          <p:cNvGraphicFramePr>
            <a:graphicFrameLocks noChangeAspect="1"/>
          </p:cNvGraphicFramePr>
          <p:nvPr/>
        </p:nvGraphicFramePr>
        <p:xfrm>
          <a:off x="1254125" y="2051050"/>
          <a:ext cx="7065963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Visio" r:id="rId3" imgW="5057777" imgH="1238238" progId="Visio.Drawing.11">
                  <p:embed/>
                </p:oleObj>
              </mc:Choice>
              <mc:Fallback>
                <p:oleObj name="Visio" r:id="rId3" imgW="5057777" imgH="1238238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7" t="3247" r="-330" b="3897"/>
                      <a:stretch>
                        <a:fillRect/>
                      </a:stretch>
                    </p:blipFill>
                    <p:spPr bwMode="auto">
                      <a:xfrm>
                        <a:off x="1254125" y="2051050"/>
                        <a:ext cx="7065963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Rectangle 22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29719" name="Object 23"/>
          <p:cNvGraphicFramePr>
            <a:graphicFrameLocks noChangeAspect="1"/>
          </p:cNvGraphicFramePr>
          <p:nvPr/>
        </p:nvGraphicFramePr>
        <p:xfrm>
          <a:off x="471488" y="4259263"/>
          <a:ext cx="8056562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Visio" r:id="rId5" imgW="5057851" imgH="1238352" progId="Visio.Drawing.11">
                  <p:embed/>
                </p:oleObj>
              </mc:Choice>
              <mc:Fallback>
                <p:oleObj name="Visio" r:id="rId5" imgW="5057851" imgH="1238352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4259263"/>
                        <a:ext cx="8056562" cy="183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998538" y="3633788"/>
            <a:ext cx="2062162" cy="46196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相干解调法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7341E-6 L -0.00243 0.384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7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7" grpId="0" animBg="1"/>
      <p:bldP spid="29727" grpId="1" animBg="1"/>
      <p:bldP spid="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439738"/>
            <a:ext cx="2879725" cy="461962"/>
          </a:xfrm>
        </p:spPr>
        <p:txBody>
          <a:bodyPr anchor="ctr">
            <a:spAutoFit/>
          </a:bodyPr>
          <a:lstStyle/>
          <a:p>
            <a:pPr algn="l">
              <a:buClr>
                <a:srgbClr val="FF0000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 b="1" kern="12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误码率曲线</a:t>
            </a:r>
          </a:p>
        </p:txBody>
      </p:sp>
      <p:sp>
        <p:nvSpPr>
          <p:cNvPr id="84995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A409505-1F52-4836-B25B-41E9E976B707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CN" sz="1400" b="0" smtClean="0">
              <a:latin typeface="Tahoma" pitchFamily="34" charset="0"/>
            </a:endParaRPr>
          </a:p>
        </p:txBody>
      </p:sp>
      <p:pic>
        <p:nvPicPr>
          <p:cNvPr id="84996" name="Picture 4" descr="t06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268413"/>
            <a:ext cx="7199313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CA80E7-DD52-41BA-B18C-1F42FA189FE6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979613" y="1028700"/>
            <a:ext cx="2178050" cy="537845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graphicFrame>
        <p:nvGraphicFramePr>
          <p:cNvPr id="467016" name="Group 72"/>
          <p:cNvGraphicFramePr>
            <a:graphicFrameLocks noGrp="1"/>
          </p:cNvGraphicFramePr>
          <p:nvPr/>
        </p:nvGraphicFramePr>
        <p:xfrm>
          <a:off x="573088" y="1028700"/>
          <a:ext cx="7643812" cy="5416551"/>
        </p:xfrm>
        <a:graphic>
          <a:graphicData uri="http://schemas.openxmlformats.org/drawingml/2006/table">
            <a:tbl>
              <a:tblPr/>
              <a:tblGrid>
                <a:gridCol w="1371600"/>
                <a:gridCol w="2238375"/>
                <a:gridCol w="1998662"/>
                <a:gridCol w="2035175"/>
              </a:tblGrid>
              <a:tr h="6302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相干解调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非相干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解调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精确值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近似值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1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2ASK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2FSK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68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2PSK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3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D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PSK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6054" name="Object 38"/>
          <p:cNvGraphicFramePr>
            <a:graphicFrameLocks noChangeAspect="1"/>
          </p:cNvGraphicFramePr>
          <p:nvPr/>
        </p:nvGraphicFramePr>
        <p:xfrm>
          <a:off x="4211638" y="2289175"/>
          <a:ext cx="16652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2" name="Equation" r:id="rId3" imgW="787400" imgH="457200" progId="Equation.DSMT4">
                  <p:embed/>
                </p:oleObj>
              </mc:Choice>
              <mc:Fallback>
                <p:oleObj name="Equation" r:id="rId3" imgW="787400" imgH="457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289175"/>
                        <a:ext cx="1665287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5" name="Object 39"/>
          <p:cNvGraphicFramePr>
            <a:graphicFrameLocks noChangeAspect="1"/>
          </p:cNvGraphicFramePr>
          <p:nvPr/>
        </p:nvGraphicFramePr>
        <p:xfrm>
          <a:off x="2052638" y="2290763"/>
          <a:ext cx="20240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3" name="Equation" r:id="rId5" imgW="1066800" imgH="508000" progId="Equation.DSMT4">
                  <p:embed/>
                </p:oleObj>
              </mc:Choice>
              <mc:Fallback>
                <p:oleObj name="Equation" r:id="rId5" imgW="1066800" imgH="508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2290763"/>
                        <a:ext cx="20240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6" name="Object 40"/>
          <p:cNvGraphicFramePr>
            <a:graphicFrameLocks noChangeAspect="1"/>
          </p:cNvGraphicFramePr>
          <p:nvPr/>
        </p:nvGraphicFramePr>
        <p:xfrm>
          <a:off x="6235700" y="2333625"/>
          <a:ext cx="16922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4" name="Equation" r:id="rId7" imgW="710891" imgH="393529" progId="Equation.DSMT4">
                  <p:embed/>
                </p:oleObj>
              </mc:Choice>
              <mc:Fallback>
                <p:oleObj name="Equation" r:id="rId7" imgW="710891" imgH="393529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2333625"/>
                        <a:ext cx="16922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7" name="Object 41"/>
          <p:cNvGraphicFramePr>
            <a:graphicFrameLocks noChangeAspect="1"/>
          </p:cNvGraphicFramePr>
          <p:nvPr/>
        </p:nvGraphicFramePr>
        <p:xfrm>
          <a:off x="2052638" y="3352800"/>
          <a:ext cx="20240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5" name="Equation" r:id="rId9" imgW="1066800" imgH="508000" progId="Equation.DSMT4">
                  <p:embed/>
                </p:oleObj>
              </mc:Choice>
              <mc:Fallback>
                <p:oleObj name="Equation" r:id="rId9" imgW="1066800" imgH="508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3352800"/>
                        <a:ext cx="20240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8" name="Object 42"/>
          <p:cNvGraphicFramePr>
            <a:graphicFrameLocks noChangeAspect="1"/>
          </p:cNvGraphicFramePr>
          <p:nvPr/>
        </p:nvGraphicFramePr>
        <p:xfrm>
          <a:off x="4222750" y="3295650"/>
          <a:ext cx="17891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6" name="Equation" r:id="rId11" imgW="838200" imgH="457200" progId="Equation.DSMT4">
                  <p:embed/>
                </p:oleObj>
              </mc:Choice>
              <mc:Fallback>
                <p:oleObj name="Equation" r:id="rId11" imgW="838200" imgH="4572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3295650"/>
                        <a:ext cx="1789113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9" name="Object 43"/>
          <p:cNvGraphicFramePr>
            <a:graphicFrameLocks noChangeAspect="1"/>
          </p:cNvGraphicFramePr>
          <p:nvPr/>
        </p:nvGraphicFramePr>
        <p:xfrm>
          <a:off x="6281738" y="3352800"/>
          <a:ext cx="175577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7" name="Equation" r:id="rId13" imgW="710891" imgH="393529" progId="Equation.DSMT4">
                  <p:embed/>
                </p:oleObj>
              </mc:Choice>
              <mc:Fallback>
                <p:oleObj name="Equation" r:id="rId13" imgW="710891" imgH="393529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738" y="3352800"/>
                        <a:ext cx="175577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0" name="Object 44"/>
          <p:cNvGraphicFramePr>
            <a:graphicFrameLocks noChangeAspect="1"/>
          </p:cNvGraphicFramePr>
          <p:nvPr/>
        </p:nvGraphicFramePr>
        <p:xfrm>
          <a:off x="2051050" y="4608513"/>
          <a:ext cx="20272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8" name="Equation" r:id="rId15" imgW="1002865" imgH="393529" progId="Equation.DSMT4">
                  <p:embed/>
                </p:oleObj>
              </mc:Choice>
              <mc:Fallback>
                <p:oleObj name="Equation" r:id="rId15" imgW="1002865" imgH="393529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08513"/>
                        <a:ext cx="20272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1" name="Object 45"/>
          <p:cNvGraphicFramePr>
            <a:graphicFrameLocks noChangeAspect="1"/>
          </p:cNvGraphicFramePr>
          <p:nvPr/>
        </p:nvGraphicFramePr>
        <p:xfrm>
          <a:off x="4211638" y="4476750"/>
          <a:ext cx="170973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9" name="Equation" r:id="rId17" imgW="774364" imgH="457002" progId="Equation.DSMT4">
                  <p:embed/>
                </p:oleObj>
              </mc:Choice>
              <mc:Fallback>
                <p:oleObj name="Equation" r:id="rId17" imgW="774364" imgH="457002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476750"/>
                        <a:ext cx="1709737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2" name="Object 46"/>
          <p:cNvGraphicFramePr>
            <a:graphicFrameLocks noChangeAspect="1"/>
          </p:cNvGraphicFramePr>
          <p:nvPr/>
        </p:nvGraphicFramePr>
        <p:xfrm>
          <a:off x="2051050" y="5740400"/>
          <a:ext cx="19812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0" name="Equation" r:id="rId19" imgW="863225" imgH="253890" progId="Equation.DSMT4">
                  <p:embed/>
                </p:oleObj>
              </mc:Choice>
              <mc:Fallback>
                <p:oleObj name="Equation" r:id="rId19" imgW="863225" imgH="25389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740400"/>
                        <a:ext cx="19812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3" name="Object 47"/>
          <p:cNvGraphicFramePr>
            <a:graphicFrameLocks noChangeAspect="1"/>
          </p:cNvGraphicFramePr>
          <p:nvPr/>
        </p:nvGraphicFramePr>
        <p:xfrm>
          <a:off x="4211638" y="5503863"/>
          <a:ext cx="14859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1" name="Equation" r:id="rId21" imgW="698500" imgH="457200" progId="Equation.DSMT4">
                  <p:embed/>
                </p:oleObj>
              </mc:Choice>
              <mc:Fallback>
                <p:oleObj name="Equation" r:id="rId21" imgW="698500" imgH="4572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503863"/>
                        <a:ext cx="14859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64" name="Object 48"/>
          <p:cNvGraphicFramePr>
            <a:graphicFrameLocks noChangeAspect="1"/>
          </p:cNvGraphicFramePr>
          <p:nvPr/>
        </p:nvGraphicFramePr>
        <p:xfrm>
          <a:off x="6372225" y="5473700"/>
          <a:ext cx="15605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2" name="Equation" r:id="rId23" imgW="622030" imgH="393529" progId="Equation.DSMT4">
                  <p:embed/>
                </p:oleObj>
              </mc:Choice>
              <mc:Fallback>
                <p:oleObj name="Equation" r:id="rId23" imgW="622030" imgH="393529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473700"/>
                        <a:ext cx="15605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609600" y="1057275"/>
            <a:ext cx="7829550" cy="11525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just">
              <a:lnSpc>
                <a:spcPts val="4000"/>
              </a:lnSpc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b="1" dirty="0">
                <a:ea typeface="华文中宋" pitchFamily="2" charset="-122"/>
              </a:rPr>
              <a:t>  </a:t>
            </a:r>
            <a:r>
              <a:rPr lang="en-US" altLang="zh-CN" sz="2800" b="1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dirty="0">
                <a:solidFill>
                  <a:srgbClr val="FF0000"/>
                </a:solidFill>
                <a:ea typeface="华文中宋" pitchFamily="2" charset="-122"/>
              </a:rPr>
              <a:t> </a:t>
            </a:r>
            <a:r>
              <a:rPr lang="zh-CN" altLang="en-US" sz="2400" dirty="0">
                <a:ea typeface="华文中宋" pitchFamily="2" charset="-122"/>
              </a:rPr>
              <a:t>一定，</a:t>
            </a:r>
            <a:r>
              <a:rPr lang="zh-CN" altLang="en-US" sz="2400" dirty="0">
                <a:solidFill>
                  <a:schemeClr val="hlink"/>
                </a:solidFill>
                <a:ea typeface="华文中宋" pitchFamily="2" charset="-122"/>
              </a:rPr>
              <a:t>相同</a:t>
            </a:r>
            <a:r>
              <a:rPr lang="zh-CN" altLang="zh-CN" sz="2400" dirty="0">
                <a:solidFill>
                  <a:schemeClr val="hlink"/>
                </a:solidFill>
                <a:ea typeface="华文中宋" pitchFamily="2" charset="-122"/>
              </a:rPr>
              <a:t>解调</a:t>
            </a:r>
            <a:r>
              <a:rPr lang="zh-CN" altLang="zh-CN" sz="2400" dirty="0">
                <a:ea typeface="华文中宋" pitchFamily="2" charset="-122"/>
              </a:rPr>
              <a:t>方式（</a:t>
            </a:r>
            <a:r>
              <a:rPr lang="zh-CN" altLang="en-US" sz="2400" dirty="0">
                <a:ea typeface="华文中宋" pitchFamily="2" charset="-122"/>
              </a:rPr>
              <a:t>如</a:t>
            </a:r>
            <a:r>
              <a:rPr lang="zh-CN" altLang="zh-CN" sz="2400" dirty="0">
                <a:ea typeface="华文中宋" pitchFamily="2" charset="-122"/>
              </a:rPr>
              <a:t>相干解调）</a:t>
            </a:r>
            <a:r>
              <a:rPr lang="zh-CN" altLang="en-US" sz="2400" dirty="0">
                <a:ea typeface="华文中宋" pitchFamily="2" charset="-122"/>
              </a:rPr>
              <a:t>，</a:t>
            </a:r>
            <a:r>
              <a:rPr lang="zh-CN" altLang="zh-CN" sz="2400" dirty="0">
                <a:ea typeface="华文中宋" pitchFamily="2" charset="-122"/>
              </a:rPr>
              <a:t>抗高斯白噪声</a:t>
            </a:r>
            <a:endParaRPr lang="zh-CN" altLang="en-US" sz="2400" dirty="0">
              <a:ea typeface="华文中宋" pitchFamily="2" charset="-122"/>
            </a:endParaRPr>
          </a:p>
          <a:p>
            <a:pPr algn="just">
              <a:lnSpc>
                <a:spcPts val="4000"/>
              </a:lnSpc>
              <a:buClr>
                <a:srgbClr val="FF6600"/>
              </a:buClr>
              <a:buSzPct val="65000"/>
              <a:buFont typeface="Wingdings" pitchFamily="2" charset="2"/>
              <a:buNone/>
              <a:defRPr/>
            </a:pPr>
            <a:r>
              <a:rPr lang="zh-CN" altLang="en-US" sz="2400" dirty="0">
                <a:ea typeface="华文中宋" pitchFamily="2" charset="-122"/>
              </a:rPr>
              <a:t>   </a:t>
            </a:r>
            <a:r>
              <a:rPr lang="zh-CN" altLang="zh-CN" sz="2400" dirty="0">
                <a:ea typeface="华文中宋" pitchFamily="2" charset="-122"/>
              </a:rPr>
              <a:t>性能</a:t>
            </a:r>
            <a:r>
              <a:rPr lang="zh-CN" altLang="zh-CN" sz="2400" dirty="0">
                <a:solidFill>
                  <a:schemeClr val="hlink"/>
                </a:solidFill>
                <a:ea typeface="华文中宋" pitchFamily="2" charset="-122"/>
              </a:rPr>
              <a:t>优劣</a:t>
            </a:r>
            <a:r>
              <a:rPr lang="zh-CN" altLang="zh-CN" sz="2400" dirty="0">
                <a:ea typeface="华文中宋" pitchFamily="2" charset="-122"/>
              </a:rPr>
              <a:t>的顺序：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09600" y="5549900"/>
            <a:ext cx="7829550" cy="8572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just">
              <a:lnSpc>
                <a:spcPct val="250000"/>
              </a:lnSpc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b="1" dirty="0">
                <a:solidFill>
                  <a:srgbClr val="FF0000"/>
                </a:solidFill>
                <a:ea typeface="华文中宋" pitchFamily="2" charset="-122"/>
              </a:rPr>
              <a:t>  </a:t>
            </a:r>
            <a:r>
              <a:rPr lang="en-US" altLang="zh-CN" sz="2400" b="1" dirty="0" err="1">
                <a:solidFill>
                  <a:srgbClr val="FF0000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Pe</a:t>
            </a:r>
            <a:r>
              <a:rPr lang="zh-CN" altLang="en-US" sz="2400" dirty="0">
                <a:ea typeface="华文中宋" pitchFamily="2" charset="-122"/>
              </a:rPr>
              <a:t>一定，所需的信噪比</a:t>
            </a:r>
            <a:r>
              <a:rPr lang="zh-CN" altLang="zh-CN" sz="2400" dirty="0">
                <a:ea typeface="华文中宋" pitchFamily="2" charset="-122"/>
              </a:rPr>
              <a:t>：</a:t>
            </a:r>
            <a:endParaRPr lang="en-US" altLang="zh-CN" sz="2400" dirty="0">
              <a:ea typeface="华文中宋" pitchFamily="2" charset="-122"/>
            </a:endParaRP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4354513" y="5780088"/>
          <a:ext cx="38623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3" name="Equation" r:id="rId25" imgW="1612900" imgH="241300" progId="Equation.DSMT4">
                  <p:embed/>
                </p:oleObj>
              </mc:Choice>
              <mc:Fallback>
                <p:oleObj name="Equation" r:id="rId25" imgW="1612900" imgH="241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513" y="5780088"/>
                        <a:ext cx="3862387" cy="57785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5858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416300" y="1724025"/>
            <a:ext cx="4527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2PSK</a:t>
            </a:r>
            <a:r>
              <a:rPr lang="zh-CN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2DPSK</a:t>
            </a:r>
            <a:r>
              <a:rPr lang="zh-CN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2FSK</a:t>
            </a:r>
            <a:r>
              <a:rPr lang="zh-CN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Arial" charset="0"/>
                <a:ea typeface="华文中宋" pitchFamily="2" charset="-122"/>
              </a:rPr>
              <a:t>2ASK</a:t>
            </a:r>
            <a:endParaRPr lang="zh-CN" altLang="en-US" sz="1800">
              <a:latin typeface="Arial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5950" y="273050"/>
            <a:ext cx="1071563" cy="7143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 eaLnBrk="0" hangingPunct="0"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讨论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animBg="1"/>
      <p:bldP spid="16" grpId="0" animBg="1"/>
      <p:bldP spid="18" grpId="0"/>
      <p:bldP spid="1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6F018E3-8585-4475-A9C6-879F80C1FBB2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CN" sz="1400" b="0" smtClean="0">
              <a:latin typeface="Tahoma" pitchFamily="34" charset="0"/>
            </a:endParaRPr>
          </a:p>
        </p:txBody>
      </p:sp>
      <p:graphicFrame>
        <p:nvGraphicFramePr>
          <p:cNvPr id="467016" name="Group 72"/>
          <p:cNvGraphicFramePr>
            <a:graphicFrameLocks noGrp="1"/>
          </p:cNvGraphicFramePr>
          <p:nvPr/>
        </p:nvGraphicFramePr>
        <p:xfrm>
          <a:off x="573088" y="1079500"/>
          <a:ext cx="7643812" cy="5416551"/>
        </p:xfrm>
        <a:graphic>
          <a:graphicData uri="http://schemas.openxmlformats.org/drawingml/2006/table">
            <a:tbl>
              <a:tblPr/>
              <a:tblGrid>
                <a:gridCol w="1371600"/>
                <a:gridCol w="2238375"/>
                <a:gridCol w="1998662"/>
                <a:gridCol w="2035175"/>
              </a:tblGrid>
              <a:tr h="6302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相干解调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非相干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解调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精确值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近似值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1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2ASK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2FSK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68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2PSK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3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2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D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PSK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7077" name="Object 38"/>
          <p:cNvGraphicFramePr>
            <a:graphicFrameLocks noChangeAspect="1"/>
          </p:cNvGraphicFramePr>
          <p:nvPr/>
        </p:nvGraphicFramePr>
        <p:xfrm>
          <a:off x="4211638" y="2362200"/>
          <a:ext cx="16652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4" name="Equation" r:id="rId3" imgW="787400" imgH="457200" progId="Equation.DSMT4">
                  <p:embed/>
                </p:oleObj>
              </mc:Choice>
              <mc:Fallback>
                <p:oleObj name="Equation" r:id="rId3" imgW="787400" imgH="457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362200"/>
                        <a:ext cx="1665287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78" name="Object 39"/>
          <p:cNvGraphicFramePr>
            <a:graphicFrameLocks noChangeAspect="1"/>
          </p:cNvGraphicFramePr>
          <p:nvPr/>
        </p:nvGraphicFramePr>
        <p:xfrm>
          <a:off x="2052638" y="2413000"/>
          <a:ext cx="20240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5" name="Equation" r:id="rId5" imgW="1066800" imgH="508000" progId="Equation.DSMT4">
                  <p:embed/>
                </p:oleObj>
              </mc:Choice>
              <mc:Fallback>
                <p:oleObj name="Equation" r:id="rId5" imgW="1066800" imgH="508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2413000"/>
                        <a:ext cx="20240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79" name="Object 40"/>
          <p:cNvGraphicFramePr>
            <a:graphicFrameLocks noChangeAspect="1"/>
          </p:cNvGraphicFramePr>
          <p:nvPr/>
        </p:nvGraphicFramePr>
        <p:xfrm>
          <a:off x="6235700" y="2362200"/>
          <a:ext cx="16922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" name="Equation" r:id="rId7" imgW="710891" imgH="393529" progId="Equation.DSMT4">
                  <p:embed/>
                </p:oleObj>
              </mc:Choice>
              <mc:Fallback>
                <p:oleObj name="Equation" r:id="rId7" imgW="710891" imgH="393529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2362200"/>
                        <a:ext cx="16922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0" name="Object 41"/>
          <p:cNvGraphicFramePr>
            <a:graphicFrameLocks noChangeAspect="1"/>
          </p:cNvGraphicFramePr>
          <p:nvPr/>
        </p:nvGraphicFramePr>
        <p:xfrm>
          <a:off x="2052638" y="3416300"/>
          <a:ext cx="20240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7" name="Equation" r:id="rId9" imgW="1066800" imgH="508000" progId="Equation.DSMT4">
                  <p:embed/>
                </p:oleObj>
              </mc:Choice>
              <mc:Fallback>
                <p:oleObj name="Equation" r:id="rId9" imgW="1066800" imgH="508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3416300"/>
                        <a:ext cx="20240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1" name="Object 42"/>
          <p:cNvGraphicFramePr>
            <a:graphicFrameLocks noChangeAspect="1"/>
          </p:cNvGraphicFramePr>
          <p:nvPr/>
        </p:nvGraphicFramePr>
        <p:xfrm>
          <a:off x="4222750" y="3352800"/>
          <a:ext cx="17891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8" name="Equation" r:id="rId11" imgW="838200" imgH="457200" progId="Equation.DSMT4">
                  <p:embed/>
                </p:oleObj>
              </mc:Choice>
              <mc:Fallback>
                <p:oleObj name="Equation" r:id="rId11" imgW="838200" imgH="4572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3352800"/>
                        <a:ext cx="1789113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2" name="Object 43"/>
          <p:cNvGraphicFramePr>
            <a:graphicFrameLocks noChangeAspect="1"/>
          </p:cNvGraphicFramePr>
          <p:nvPr/>
        </p:nvGraphicFramePr>
        <p:xfrm>
          <a:off x="6281738" y="3352800"/>
          <a:ext cx="175577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9" name="Equation" r:id="rId13" imgW="710891" imgH="393529" progId="Equation.DSMT4">
                  <p:embed/>
                </p:oleObj>
              </mc:Choice>
              <mc:Fallback>
                <p:oleObj name="Equation" r:id="rId13" imgW="710891" imgH="393529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738" y="3352800"/>
                        <a:ext cx="175577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3" name="Object 44"/>
          <p:cNvGraphicFramePr>
            <a:graphicFrameLocks noChangeAspect="1"/>
          </p:cNvGraphicFramePr>
          <p:nvPr/>
        </p:nvGraphicFramePr>
        <p:xfrm>
          <a:off x="2051050" y="4608513"/>
          <a:ext cx="20272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0" name="Equation" r:id="rId15" imgW="1002865" imgH="393529" progId="Equation.DSMT4">
                  <p:embed/>
                </p:oleObj>
              </mc:Choice>
              <mc:Fallback>
                <p:oleObj name="Equation" r:id="rId15" imgW="1002865" imgH="393529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08513"/>
                        <a:ext cx="20272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4" name="Object 45"/>
          <p:cNvGraphicFramePr>
            <a:graphicFrameLocks noChangeAspect="1"/>
          </p:cNvGraphicFramePr>
          <p:nvPr/>
        </p:nvGraphicFramePr>
        <p:xfrm>
          <a:off x="4211638" y="4476750"/>
          <a:ext cx="170973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1" name="Equation" r:id="rId17" imgW="774364" imgH="457002" progId="Equation.DSMT4">
                  <p:embed/>
                </p:oleObj>
              </mc:Choice>
              <mc:Fallback>
                <p:oleObj name="Equation" r:id="rId17" imgW="774364" imgH="457002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476750"/>
                        <a:ext cx="1709737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5" name="Object 46"/>
          <p:cNvGraphicFramePr>
            <a:graphicFrameLocks noChangeAspect="1"/>
          </p:cNvGraphicFramePr>
          <p:nvPr/>
        </p:nvGraphicFramePr>
        <p:xfrm>
          <a:off x="2051050" y="5740400"/>
          <a:ext cx="19812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2" name="Equation" r:id="rId19" imgW="863225" imgH="253890" progId="Equation.DSMT4">
                  <p:embed/>
                </p:oleObj>
              </mc:Choice>
              <mc:Fallback>
                <p:oleObj name="Equation" r:id="rId19" imgW="863225" imgH="25389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740400"/>
                        <a:ext cx="19812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6" name="Object 47"/>
          <p:cNvGraphicFramePr>
            <a:graphicFrameLocks noChangeAspect="1"/>
          </p:cNvGraphicFramePr>
          <p:nvPr/>
        </p:nvGraphicFramePr>
        <p:xfrm>
          <a:off x="4211638" y="5543550"/>
          <a:ext cx="14859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3" name="Equation" r:id="rId21" imgW="698500" imgH="457200" progId="Equation.DSMT4">
                  <p:embed/>
                </p:oleObj>
              </mc:Choice>
              <mc:Fallback>
                <p:oleObj name="Equation" r:id="rId21" imgW="698500" imgH="4572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543550"/>
                        <a:ext cx="14859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87" name="Object 48"/>
          <p:cNvGraphicFramePr>
            <a:graphicFrameLocks noChangeAspect="1"/>
          </p:cNvGraphicFramePr>
          <p:nvPr/>
        </p:nvGraphicFramePr>
        <p:xfrm>
          <a:off x="6372225" y="5511800"/>
          <a:ext cx="15605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4" name="Equation" r:id="rId23" imgW="622030" imgH="393529" progId="Equation.DSMT4">
                  <p:embed/>
                </p:oleObj>
              </mc:Choice>
              <mc:Fallback>
                <p:oleObj name="Equation" r:id="rId23" imgW="622030" imgH="393529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511800"/>
                        <a:ext cx="15605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椭圆 18"/>
          <p:cNvSpPr/>
          <p:nvPr/>
        </p:nvSpPr>
        <p:spPr bwMode="auto">
          <a:xfrm>
            <a:off x="615950" y="273050"/>
            <a:ext cx="1071563" cy="7143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 eaLnBrk="0" hangingPunct="0"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讨论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01663" y="3324225"/>
            <a:ext cx="7556500" cy="9779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71500" y="4321175"/>
            <a:ext cx="7831138" cy="110807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dirty="0">
                <a:ea typeface="华文中宋" pitchFamily="2" charset="-122"/>
              </a:rPr>
              <a:t>  </a:t>
            </a:r>
            <a:r>
              <a:rPr lang="en-US" altLang="zh-CN" sz="2800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 </a:t>
            </a:r>
            <a:r>
              <a:rPr lang="zh-CN" altLang="en-US" sz="2400" dirty="0">
                <a:ea typeface="华文中宋" pitchFamily="2" charset="-122"/>
              </a:rPr>
              <a:t>一定，</a:t>
            </a:r>
            <a:r>
              <a:rPr lang="zh-CN" altLang="en-US" sz="2400" dirty="0">
                <a:solidFill>
                  <a:schemeClr val="hlink"/>
                </a:solidFill>
                <a:ea typeface="华文中宋" pitchFamily="2" charset="-122"/>
              </a:rPr>
              <a:t>相同调制</a:t>
            </a:r>
            <a:r>
              <a:rPr lang="zh-CN" altLang="en-US" sz="2400" dirty="0">
                <a:ea typeface="华文中宋" pitchFamily="2" charset="-122"/>
              </a:rPr>
              <a:t>方式 ：                    </a:t>
            </a:r>
          </a:p>
          <a:p>
            <a:pPr>
              <a:buClr>
                <a:srgbClr val="FF6600"/>
              </a:buClr>
              <a:buSzPct val="65000"/>
              <a:buFont typeface="Wingdings" pitchFamily="2" charset="2"/>
              <a:buNone/>
              <a:defRPr/>
            </a:pPr>
            <a:endParaRPr lang="en-US" altLang="zh-CN" sz="2400" dirty="0">
              <a:ea typeface="华文中宋" pitchFamily="2" charset="-122"/>
            </a:endParaRP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4940300" y="4578350"/>
          <a:ext cx="26098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5" name="Equation" r:id="rId25" imgW="926698" imgH="253890" progId="Equation.DSMT4">
                  <p:embed/>
                </p:oleObj>
              </mc:Choice>
              <mc:Fallback>
                <p:oleObj name="Equation" r:id="rId25" imgW="926698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0" y="4578350"/>
                        <a:ext cx="2609850" cy="71755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858585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4B0A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A2009D2-91D4-45C6-A748-0D6A5D5988C9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747713" y="2638425"/>
            <a:ext cx="7829550" cy="1235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just">
              <a:lnSpc>
                <a:spcPts val="3000"/>
              </a:lnSpc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  </a:t>
            </a:r>
            <a:r>
              <a:rPr lang="en-US" altLang="zh-CN" sz="2400" b="1" i="1" dirty="0" err="1">
                <a:solidFill>
                  <a:srgbClr val="FF0000"/>
                </a:solidFill>
                <a:latin typeface="+mn-lt"/>
                <a:ea typeface="华文中宋" pitchFamily="2" charset="-122"/>
                <a:cs typeface="Arial" pitchFamily="34" charset="0"/>
              </a:rPr>
              <a:t>P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  <a:ea typeface="华文中宋" pitchFamily="2" charset="-122"/>
                <a:cs typeface="Arial" pitchFamily="34" charset="0"/>
              </a:rPr>
              <a:t>e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一定，所需的信噪比</a:t>
            </a:r>
            <a:r>
              <a:rPr lang="zh-CN" altLang="zh-CN" sz="2400" dirty="0">
                <a:latin typeface="+mn-lt"/>
                <a:ea typeface="华文中宋" pitchFamily="2" charset="-122"/>
              </a:rPr>
              <a:t>：</a:t>
            </a:r>
            <a:endParaRPr lang="zh-CN" altLang="en-US" sz="2400" dirty="0">
              <a:latin typeface="+mn-lt"/>
              <a:ea typeface="华文中宋" pitchFamily="2" charset="-122"/>
            </a:endParaRPr>
          </a:p>
          <a:p>
            <a:pPr algn="just">
              <a:lnSpc>
                <a:spcPts val="3000"/>
              </a:lnSpc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endParaRPr lang="zh-CN" altLang="en-US" sz="2400" dirty="0">
              <a:latin typeface="+mn-lt"/>
              <a:ea typeface="华文中宋" pitchFamily="2" charset="-122"/>
            </a:endParaRPr>
          </a:p>
          <a:p>
            <a:pPr algn="just">
              <a:lnSpc>
                <a:spcPts val="3000"/>
              </a:lnSpc>
              <a:buClr>
                <a:schemeClr val="folHlink"/>
              </a:buClr>
              <a:buSzPct val="65000"/>
              <a:buFont typeface="Wingdings" pitchFamily="2" charset="2"/>
              <a:buNone/>
              <a:defRPr/>
            </a:pPr>
            <a:endParaRPr lang="zh-CN" altLang="zh-CN" sz="2400" dirty="0">
              <a:latin typeface="+mn-lt"/>
              <a:ea typeface="华文中宋" pitchFamily="2" charset="-122"/>
            </a:endParaRPr>
          </a:p>
        </p:txBody>
      </p:sp>
      <p:sp>
        <p:nvSpPr>
          <p:cNvPr id="76807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287338"/>
            <a:ext cx="1423988" cy="6969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US" altLang="zh-CN" sz="5400" dirty="0"/>
              <a:t> </a:t>
            </a:r>
            <a:r>
              <a:rPr lang="zh-CN" altLang="en-US" sz="3200" b="1" dirty="0">
                <a:ea typeface="黑体" pitchFamily="2" charset="-122"/>
              </a:rPr>
              <a:t>讨论：</a:t>
            </a:r>
            <a:endParaRPr lang="zh-CN" altLang="en-US" sz="3200" b="1" dirty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88069" name="Object 9"/>
          <p:cNvGraphicFramePr>
            <a:graphicFrameLocks noChangeAspect="1"/>
          </p:cNvGraphicFramePr>
          <p:nvPr>
            <p:ph sz="half" idx="4294967295"/>
          </p:nvPr>
        </p:nvGraphicFramePr>
        <p:xfrm>
          <a:off x="1782763" y="3389313"/>
          <a:ext cx="64452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9" name="Equation" r:id="rId3" imgW="3378200" imgH="241300" progId="Equation.DSMT4">
                  <p:embed/>
                </p:oleObj>
              </mc:Choice>
              <mc:Fallback>
                <p:oleObj name="Equation" r:id="rId3" imgW="3378200" imgH="241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3389313"/>
                        <a:ext cx="64452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46125" y="4270375"/>
            <a:ext cx="7831138" cy="892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dirty="0">
                <a:ea typeface="华文中宋" pitchFamily="2" charset="-122"/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  <a:ea typeface="华文中宋" pitchFamily="2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dirty="0">
                <a:solidFill>
                  <a:srgbClr val="FF0000"/>
                </a:solidFill>
                <a:ea typeface="华文中宋" pitchFamily="2" charset="-122"/>
              </a:rPr>
              <a:t> </a:t>
            </a:r>
            <a:r>
              <a:rPr lang="zh-CN" altLang="en-US" sz="2400" dirty="0">
                <a:ea typeface="华文中宋" pitchFamily="2" charset="-122"/>
              </a:rPr>
              <a:t>一定，</a:t>
            </a:r>
            <a:r>
              <a:rPr lang="zh-CN" altLang="en-US" sz="2400" dirty="0">
                <a:solidFill>
                  <a:schemeClr val="hlink"/>
                </a:solidFill>
                <a:ea typeface="华文中宋" pitchFamily="2" charset="-122"/>
              </a:rPr>
              <a:t>相同调制</a:t>
            </a:r>
            <a:r>
              <a:rPr lang="zh-CN" altLang="en-US" sz="2400" dirty="0">
                <a:ea typeface="华文中宋" pitchFamily="2" charset="-122"/>
              </a:rPr>
              <a:t>方式 ：                    </a:t>
            </a:r>
          </a:p>
          <a:p>
            <a:pPr>
              <a:buClr>
                <a:srgbClr val="FF6600"/>
              </a:buClr>
              <a:buSzPct val="65000"/>
              <a:buFont typeface="Wingdings" pitchFamily="2" charset="2"/>
              <a:buNone/>
              <a:defRPr/>
            </a:pPr>
            <a:endParaRPr lang="en-US" altLang="zh-CN" sz="2400" dirty="0">
              <a:ea typeface="华文中宋" pitchFamily="2" charset="-122"/>
            </a:endParaRPr>
          </a:p>
        </p:txBody>
      </p:sp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747713" y="1268413"/>
            <a:ext cx="782955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just">
              <a:lnSpc>
                <a:spcPts val="3800"/>
              </a:lnSpc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b="1" dirty="0">
                <a:latin typeface="+mn-lt"/>
                <a:ea typeface="华文中宋" pitchFamily="2" charset="-122"/>
              </a:rPr>
              <a:t> </a:t>
            </a:r>
            <a:r>
              <a:rPr lang="en-US" altLang="zh-CN" sz="2400" b="1" i="1" dirty="0">
                <a:latin typeface="+mn-lt"/>
                <a:ea typeface="华文中宋" pitchFamily="2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r</a:t>
            </a:r>
            <a:r>
              <a:rPr lang="en-US" altLang="zh-CN" sz="2800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 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一定，</a:t>
            </a:r>
            <a:r>
              <a:rPr lang="zh-CN" altLang="en-US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相同</a:t>
            </a:r>
            <a:r>
              <a:rPr lang="zh-CN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解调</a:t>
            </a:r>
            <a:r>
              <a:rPr lang="zh-CN" altLang="zh-CN" sz="2400" dirty="0">
                <a:latin typeface="+mn-lt"/>
                <a:ea typeface="华文中宋" pitchFamily="2" charset="-122"/>
              </a:rPr>
              <a:t>方式（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如</a:t>
            </a:r>
            <a:r>
              <a:rPr lang="zh-CN" altLang="zh-CN" sz="2400" dirty="0">
                <a:latin typeface="+mn-lt"/>
                <a:ea typeface="华文中宋" pitchFamily="2" charset="-122"/>
              </a:rPr>
              <a:t>相干解调）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，</a:t>
            </a:r>
            <a:r>
              <a:rPr lang="zh-CN" altLang="zh-CN" sz="2400" dirty="0">
                <a:latin typeface="+mn-lt"/>
                <a:ea typeface="华文中宋" pitchFamily="2" charset="-122"/>
              </a:rPr>
              <a:t>抗高斯白噪声</a:t>
            </a:r>
            <a:endParaRPr lang="zh-CN" altLang="en-US" sz="2400" dirty="0">
              <a:latin typeface="+mn-lt"/>
              <a:ea typeface="华文中宋" pitchFamily="2" charset="-122"/>
            </a:endParaRPr>
          </a:p>
          <a:p>
            <a:pPr algn="just">
              <a:lnSpc>
                <a:spcPts val="3800"/>
              </a:lnSpc>
              <a:buClr>
                <a:srgbClr val="FF6600"/>
              </a:buClr>
              <a:buSzPct val="65000"/>
              <a:buFont typeface="Wingdings" pitchFamily="2" charset="2"/>
              <a:buNone/>
              <a:defRPr/>
            </a:pPr>
            <a:r>
              <a:rPr lang="zh-CN" altLang="en-US" sz="2400" dirty="0">
                <a:latin typeface="+mn-lt"/>
                <a:ea typeface="华文中宋" pitchFamily="2" charset="-122"/>
              </a:rPr>
              <a:t>   </a:t>
            </a:r>
            <a:r>
              <a:rPr lang="zh-CN" altLang="zh-CN" sz="2400" dirty="0">
                <a:latin typeface="+mn-lt"/>
                <a:ea typeface="华文中宋" pitchFamily="2" charset="-122"/>
              </a:rPr>
              <a:t>性能</a:t>
            </a:r>
            <a:r>
              <a:rPr lang="zh-CN" altLang="zh-CN" sz="2400" dirty="0">
                <a:solidFill>
                  <a:schemeClr val="hlink"/>
                </a:solidFill>
                <a:latin typeface="+mn-lt"/>
                <a:ea typeface="华文中宋" pitchFamily="2" charset="-122"/>
              </a:rPr>
              <a:t>优劣</a:t>
            </a:r>
            <a:r>
              <a:rPr lang="zh-CN" altLang="zh-CN" sz="2400" dirty="0">
                <a:latin typeface="+mn-lt"/>
                <a:ea typeface="华文中宋" pitchFamily="2" charset="-122"/>
              </a:rPr>
              <a:t>的顺序：</a:t>
            </a:r>
            <a:r>
              <a:rPr lang="zh-CN" altLang="en-US" sz="2400" dirty="0">
                <a:latin typeface="+mn-lt"/>
                <a:ea typeface="华文中宋" pitchFamily="2" charset="-122"/>
              </a:rPr>
              <a:t>   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2PSK</a:t>
            </a:r>
            <a:r>
              <a:rPr lang="zh-CN" altLang="zh-CN" sz="2400" b="1" dirty="0">
                <a:latin typeface="+mn-lt"/>
                <a:ea typeface="华文中宋" pitchFamily="2" charset="-122"/>
              </a:rPr>
              <a:t>、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2DPSK</a:t>
            </a:r>
            <a:r>
              <a:rPr lang="zh-CN" altLang="zh-CN" sz="2400" b="1" dirty="0">
                <a:latin typeface="+mn-lt"/>
                <a:ea typeface="华文中宋" pitchFamily="2" charset="-122"/>
              </a:rPr>
              <a:t>、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2FSK</a:t>
            </a:r>
            <a:r>
              <a:rPr lang="zh-CN" altLang="zh-CN" sz="2400" b="1" dirty="0">
                <a:latin typeface="+mn-lt"/>
                <a:ea typeface="华文中宋" pitchFamily="2" charset="-122"/>
              </a:rPr>
              <a:t>、</a:t>
            </a:r>
            <a:r>
              <a:rPr lang="en-US" altLang="zh-CN" sz="2400" b="1" dirty="0">
                <a:latin typeface="+mn-lt"/>
                <a:ea typeface="华文中宋" pitchFamily="2" charset="-122"/>
              </a:rPr>
              <a:t>2ASK</a:t>
            </a:r>
            <a:endParaRPr lang="zh-CN" altLang="zh-CN" sz="2400" b="1" dirty="0">
              <a:latin typeface="+mn-lt"/>
              <a:ea typeface="华文中宋" pitchFamily="2" charset="-122"/>
            </a:endParaRPr>
          </a:p>
        </p:txBody>
      </p:sp>
      <p:graphicFrame>
        <p:nvGraphicFramePr>
          <p:cNvPr id="88072" name="Object 6"/>
          <p:cNvGraphicFramePr>
            <a:graphicFrameLocks noChangeAspect="1"/>
          </p:cNvGraphicFramePr>
          <p:nvPr/>
        </p:nvGraphicFramePr>
        <p:xfrm>
          <a:off x="4895850" y="4356100"/>
          <a:ext cx="26098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0" name="Equation" r:id="rId5" imgW="926698" imgH="253890" progId="Equation.DSMT4">
                  <p:embed/>
                </p:oleObj>
              </mc:Choice>
              <mc:Fallback>
                <p:oleObj name="Equation" r:id="rId5" imgW="926698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4356100"/>
                        <a:ext cx="2609850" cy="717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4B0A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777875" y="5394325"/>
            <a:ext cx="77993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5000"/>
              <a:buFont typeface="Wingdings" pitchFamily="2" charset="2"/>
              <a:buChar char="l"/>
              <a:defRPr/>
            </a:pPr>
            <a:r>
              <a:rPr lang="en-US" altLang="zh-CN" sz="2400" dirty="0">
                <a:ea typeface="华文中宋" pitchFamily="2" charset="-122"/>
              </a:rPr>
              <a:t>   </a:t>
            </a:r>
            <a:r>
              <a:rPr lang="zh-CN" altLang="en-US" sz="2400" dirty="0">
                <a:ea typeface="华文中宋" pitchFamily="2" charset="-122"/>
              </a:rPr>
              <a:t>大信噪比</a:t>
            </a:r>
            <a:r>
              <a:rPr lang="en-US" altLang="zh-CN" sz="2400" dirty="0">
                <a:ea typeface="华文中宋" pitchFamily="2" charset="-122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+mn-lt"/>
                <a:ea typeface="华文中宋" pitchFamily="2" charset="-122"/>
              </a:rPr>
              <a:t>r </a:t>
            </a:r>
            <a:r>
              <a:rPr lang="en-US" altLang="zh-CN" sz="2400" b="1" dirty="0">
                <a:solidFill>
                  <a:srgbClr val="FF0000"/>
                </a:solidFill>
                <a:ea typeface="华文中宋" pitchFamily="2" charset="-122"/>
              </a:rPr>
              <a:t>&gt;&gt;1</a:t>
            </a:r>
            <a:r>
              <a:rPr lang="en-US" altLang="zh-CN" sz="2400" b="1" dirty="0">
                <a:ea typeface="华文中宋" pitchFamily="2" charset="-122"/>
              </a:rPr>
              <a:t>)</a:t>
            </a:r>
            <a:r>
              <a:rPr lang="zh-CN" altLang="en-US" sz="2400" dirty="0">
                <a:ea typeface="华文中宋" pitchFamily="2" charset="-122"/>
              </a:rPr>
              <a:t>时</a:t>
            </a:r>
            <a:r>
              <a:rPr lang="en-US" altLang="zh-CN" sz="2400" dirty="0">
                <a:ea typeface="华文中宋" pitchFamily="2" charset="-122"/>
              </a:rPr>
              <a:t>,  </a:t>
            </a:r>
            <a:r>
              <a:rPr lang="zh-CN" altLang="en-US" sz="2400" dirty="0">
                <a:ea typeface="华文中宋" pitchFamily="2" charset="-122"/>
              </a:rPr>
              <a:t>两者性能相差不大。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655638" y="273050"/>
            <a:ext cx="1071562" cy="7143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 eaLnBrk="0" hangingPunct="0">
              <a:defRPr/>
            </a:pP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讨论</a:t>
            </a:r>
          </a:p>
        </p:txBody>
      </p:sp>
      <p:graphicFrame>
        <p:nvGraphicFramePr>
          <p:cNvPr id="88075" name="Object 12"/>
          <p:cNvGraphicFramePr>
            <a:graphicFrameLocks noChangeAspect="1"/>
          </p:cNvGraphicFramePr>
          <p:nvPr/>
        </p:nvGraphicFramePr>
        <p:xfrm>
          <a:off x="4749800" y="2624138"/>
          <a:ext cx="34178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1" name="Equation" r:id="rId7" imgW="1612900" imgH="241300" progId="Equation.DSMT4">
                  <p:embed/>
                </p:oleObj>
              </mc:Choice>
              <mc:Fallback>
                <p:oleObj name="Equation" r:id="rId7" imgW="1612900" imgH="241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2624138"/>
                        <a:ext cx="3417888" cy="511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33D6F08-81A2-4A02-B4A0-AD6BE8C8C009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550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57225" y="3024188"/>
            <a:ext cx="3290888" cy="604837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solidFill>
                  <a:srgbClr val="FF0000"/>
                </a:solidFill>
                <a:latin typeface="Arial" charset="0"/>
              </a:rPr>
              <a:t>答案：</a:t>
            </a:r>
            <a:r>
              <a:rPr lang="en-US" altLang="zh-CN" sz="2800" b="1" smtClean="0">
                <a:solidFill>
                  <a:srgbClr val="FF0000"/>
                </a:solidFill>
                <a:latin typeface="Arial" charset="0"/>
              </a:rPr>
              <a:t>12.3 dB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27550" y="1943100"/>
            <a:ext cx="4140200" cy="3195638"/>
          </a:xfrm>
          <a:ln w="38100" cmpd="dbl">
            <a:solidFill>
              <a:srgbClr val="3A1D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已知包络检波 </a:t>
            </a:r>
            <a:r>
              <a:rPr lang="en-US" altLang="zh-CN" sz="28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2ASK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所需的信噪比为</a:t>
            </a:r>
            <a:r>
              <a:rPr lang="en-US" altLang="zh-CN" sz="2800" b="0" smtClean="0">
                <a:solidFill>
                  <a:srgbClr val="0000CC"/>
                </a:solidFill>
                <a:latin typeface="Arial" charset="0"/>
                <a:ea typeface="华文中宋" pitchFamily="2" charset="-122"/>
              </a:rPr>
              <a:t>15.3 dB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 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，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    若要求相同的误码率，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则包络检波</a:t>
            </a:r>
            <a:r>
              <a:rPr lang="zh-CN" altLang="en-US" sz="2800" b="0" smtClean="0">
                <a:solidFill>
                  <a:srgbClr val="990033"/>
                </a:solidFill>
                <a:latin typeface="Arial" charset="0"/>
                <a:ea typeface="华文中宋" pitchFamily="2" charset="-122"/>
              </a:rPr>
              <a:t> </a:t>
            </a:r>
            <a:r>
              <a:rPr lang="en-US" altLang="zh-CN" sz="2800" smtClean="0">
                <a:solidFill>
                  <a:srgbClr val="003399"/>
                </a:solidFill>
                <a:latin typeface="Arial" charset="0"/>
                <a:ea typeface="华文中宋" pitchFamily="2" charset="-122"/>
              </a:rPr>
              <a:t>2FSK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0" smtClean="0">
                <a:latin typeface="Arial" charset="0"/>
                <a:ea typeface="华文中宋" pitchFamily="2" charset="-122"/>
              </a:rPr>
              <a:t>所需的信噪比为多少</a:t>
            </a:r>
            <a:r>
              <a:rPr lang="en-US" altLang="zh-CN" sz="2400" b="0" smtClean="0">
                <a:latin typeface="Arial" charset="0"/>
                <a:ea typeface="华文中宋" pitchFamily="2" charset="-122"/>
              </a:rPr>
              <a:t>dB </a:t>
            </a:r>
            <a:r>
              <a:rPr lang="zh-CN" altLang="en-US" sz="2400" b="0" smtClean="0">
                <a:latin typeface="Arial" charset="0"/>
                <a:ea typeface="华文中宋" pitchFamily="2" charset="-122"/>
              </a:rPr>
              <a:t>？</a:t>
            </a:r>
          </a:p>
        </p:txBody>
      </p:sp>
      <p:sp>
        <p:nvSpPr>
          <p:cNvPr id="550916" name="AutoShape 4"/>
          <p:cNvSpPr>
            <a:spLocks noChangeArrowheads="1"/>
          </p:cNvSpPr>
          <p:nvPr/>
        </p:nvSpPr>
        <p:spPr bwMode="auto">
          <a:xfrm>
            <a:off x="5967413" y="233363"/>
            <a:ext cx="2303462" cy="1330325"/>
          </a:xfrm>
          <a:prstGeom prst="cloudCallout">
            <a:avLst>
              <a:gd name="adj1" fmla="val -65921"/>
              <a:gd name="adj2" fmla="val 79954"/>
            </a:avLst>
          </a:prstGeom>
          <a:solidFill>
            <a:srgbClr val="FFFFD9"/>
          </a:solidFill>
          <a:ln w="31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1" lang="en-US" altLang="zh-CN" sz="5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kumimoji="1" lang="zh-CN" altLang="en-US" sz="5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？</a:t>
            </a:r>
            <a:endParaRPr lang="zh-CN" altLang="en-US" sz="54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5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4DC6AB-9752-4FF8-A362-CF6217A5085E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223963"/>
            <a:ext cx="8532812" cy="4827587"/>
          </a:xfrm>
        </p:spPr>
        <p:txBody>
          <a:bodyPr/>
          <a:lstStyle/>
          <a:p>
            <a:pPr marL="990600" lvl="1" indent="-533400" eaLnBrk="1" hangingPunct="1">
              <a:lnSpc>
                <a:spcPct val="130000"/>
              </a:lnSpc>
            </a:pPr>
            <a:endParaRPr lang="en-US" altLang="zh-CN" smtClean="0">
              <a:latin typeface="华文中宋" pitchFamily="2" charset="-122"/>
              <a:ea typeface="华文中宋" pitchFamily="2" charset="-122"/>
            </a:endParaRPr>
          </a:p>
          <a:p>
            <a:pPr marL="1371600" lvl="2" indent="-457200" eaLnBrk="1" hangingPunct="1">
              <a:lnSpc>
                <a:spcPct val="130000"/>
              </a:lnSpc>
            </a:pPr>
            <a:endParaRPr lang="en-US" altLang="zh-CN" smtClean="0">
              <a:latin typeface="华文中宋" pitchFamily="2" charset="-122"/>
              <a:ea typeface="华文中宋" pitchFamily="2" charset="-122"/>
            </a:endParaRPr>
          </a:p>
          <a:p>
            <a:pPr marL="1371600" lvl="2" indent="-457200" eaLnBrk="1" hangingPunct="1">
              <a:lnSpc>
                <a:spcPct val="130000"/>
              </a:lnSpc>
            </a:pPr>
            <a:endParaRPr lang="en-US" altLang="zh-CN" smtClean="0">
              <a:latin typeface="华文中宋" pitchFamily="2" charset="-122"/>
              <a:ea typeface="华文中宋" pitchFamily="2" charset="-122"/>
            </a:endParaRPr>
          </a:p>
          <a:p>
            <a:pPr marL="1371600" lvl="2" indent="-457200" eaLnBrk="1" hangingPunct="1">
              <a:lnSpc>
                <a:spcPct val="130000"/>
              </a:lnSpc>
            </a:pPr>
            <a:endParaRPr lang="en-US" altLang="zh-CN" smtClean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1652588" y="1895475"/>
          <a:ext cx="539115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4" name="Equation" r:id="rId3" imgW="2108200" imgH="431800" progId="Equation.DSMT4">
                  <p:embed/>
                </p:oleObj>
              </mc:Choice>
              <mc:Fallback>
                <p:oleObj name="Equation" r:id="rId3" imgW="21082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1895475"/>
                        <a:ext cx="5391150" cy="1093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Object 6"/>
          <p:cNvGraphicFramePr>
            <a:graphicFrameLocks noChangeAspect="1"/>
          </p:cNvGraphicFramePr>
          <p:nvPr/>
        </p:nvGraphicFramePr>
        <p:xfrm>
          <a:off x="2198688" y="3128963"/>
          <a:ext cx="32607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5" name="Equation" r:id="rId5" imgW="1269449" imgH="431613" progId="Equation.DSMT4">
                  <p:embed/>
                </p:oleObj>
              </mc:Choice>
              <mc:Fallback>
                <p:oleObj name="Equation" r:id="rId5" imgW="1269449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3128963"/>
                        <a:ext cx="3260725" cy="1100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999999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矩形 2"/>
          <p:cNvSpPr>
            <a:spLocks noChangeArrowheads="1"/>
          </p:cNvSpPr>
          <p:nvPr/>
        </p:nvSpPr>
        <p:spPr bwMode="auto">
          <a:xfrm>
            <a:off x="566738" y="4332288"/>
            <a:ext cx="801052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tabLst>
                <a:tab pos="933450" algn="l"/>
              </a:tabLst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tabLst>
                <a:tab pos="933450" algn="l"/>
              </a:tabLs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tabLst>
                <a:tab pos="93345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3500"/>
              </a:lnSpc>
              <a:spcBef>
                <a:spcPct val="0"/>
              </a:spcBef>
              <a:buClr>
                <a:srgbClr val="0033CC"/>
              </a:buClr>
            </a:pP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B</a:t>
            </a:r>
            <a:r>
              <a:rPr lang="en-US" altLang="zh-CN" sz="2400" baseline="-25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2FSK</a:t>
            </a:r>
            <a:r>
              <a:rPr lang="zh-CN" altLang="zh-CN" sz="2400" b="0">
                <a:latin typeface="Arial" charset="0"/>
                <a:ea typeface="华文中宋" pitchFamily="2" charset="-122"/>
              </a:rPr>
              <a:t>不仅与基带信号带宽有关，且与两个载频之差有关。</a:t>
            </a:r>
          </a:p>
        </p:txBody>
      </p:sp>
      <p:sp>
        <p:nvSpPr>
          <p:cNvPr id="90119" name="矩形 3"/>
          <p:cNvSpPr>
            <a:spLocks noChangeArrowheads="1"/>
          </p:cNvSpPr>
          <p:nvPr/>
        </p:nvSpPr>
        <p:spPr bwMode="auto">
          <a:xfrm>
            <a:off x="615950" y="1206500"/>
            <a:ext cx="78279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tabLst>
                <a:tab pos="933450" algn="l"/>
              </a:tabLst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tabLst>
                <a:tab pos="933450" algn="l"/>
              </a:tabLs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tabLst>
                <a:tab pos="93345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3500"/>
              </a:lnSpc>
              <a:spcBef>
                <a:spcPct val="0"/>
              </a:spcBef>
              <a:buClr>
                <a:srgbClr val="0033CC"/>
              </a:buClr>
            </a:pP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设基带信号的谱零点带宽为</a:t>
            </a:r>
            <a:r>
              <a:rPr lang="en-US" altLang="zh-CN" sz="2400" i="1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R</a:t>
            </a:r>
            <a:r>
              <a:rPr lang="en-US" altLang="zh-CN" sz="2400" baseline="-25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B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=1/</a:t>
            </a:r>
            <a:r>
              <a:rPr lang="en-US" altLang="zh-CN" sz="2400" i="1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T</a:t>
            </a:r>
            <a:r>
              <a:rPr lang="en-US" altLang="zh-CN" sz="2400" baseline="-250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B</a:t>
            </a:r>
            <a:r>
              <a:rPr lang="zh-CN" altLang="en-US" sz="2400" b="0">
                <a:latin typeface="华文中宋" pitchFamily="2" charset="-122"/>
                <a:ea typeface="华文中宋" pitchFamily="2" charset="-122"/>
              </a:rPr>
              <a:t>，则有：</a:t>
            </a:r>
            <a:endParaRPr lang="zh-CN" altLang="zh-CN" sz="2400" b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90120" name="矩形 3"/>
          <p:cNvSpPr>
            <a:spLocks noChangeArrowheads="1"/>
          </p:cNvSpPr>
          <p:nvPr/>
        </p:nvSpPr>
        <p:spPr bwMode="auto">
          <a:xfrm>
            <a:off x="566738" y="5094288"/>
            <a:ext cx="782796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tabLst>
                <a:tab pos="933450" algn="l"/>
              </a:tabLst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tabLst>
                <a:tab pos="933450" algn="l"/>
              </a:tabLst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tabLst>
                <a:tab pos="93345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tabLst>
                <a:tab pos="933450" algn="l"/>
              </a:tabLs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3500"/>
              </a:lnSpc>
              <a:spcBef>
                <a:spcPct val="0"/>
              </a:spcBef>
              <a:buClr>
                <a:srgbClr val="0033CC"/>
              </a:buClr>
            </a:pPr>
            <a:r>
              <a:rPr lang="zh-CN" altLang="zh-CN" sz="2400" b="0">
                <a:latin typeface="Arial" charset="0"/>
                <a:ea typeface="华文中宋" pitchFamily="2" charset="-122"/>
              </a:rPr>
              <a:t>在</a:t>
            </a:r>
            <a:r>
              <a:rPr lang="en-US" altLang="zh-CN" sz="2400">
                <a:solidFill>
                  <a:srgbClr val="000099"/>
                </a:solidFill>
                <a:latin typeface="Arial" charset="0"/>
              </a:rPr>
              <a:t>R</a:t>
            </a:r>
            <a:r>
              <a:rPr lang="en-US" altLang="zh-CN" sz="2400" baseline="-25000">
                <a:solidFill>
                  <a:srgbClr val="000099"/>
                </a:solidFill>
                <a:latin typeface="Arial" charset="0"/>
              </a:rPr>
              <a:t>B</a:t>
            </a:r>
            <a:r>
              <a:rPr lang="zh-CN" altLang="en-US" sz="2400">
                <a:solidFill>
                  <a:srgbClr val="000099"/>
                </a:solidFill>
                <a:latin typeface="Arial" charset="0"/>
                <a:ea typeface="华文中宋" pitchFamily="2" charset="-122"/>
              </a:rPr>
              <a:t>一定时</a:t>
            </a:r>
            <a:r>
              <a:rPr lang="zh-CN" altLang="zh-CN" sz="2400" b="0">
                <a:latin typeface="Arial" charset="0"/>
                <a:ea typeface="华文中宋" pitchFamily="2" charset="-122"/>
              </a:rPr>
              <a:t>，</a:t>
            </a:r>
            <a:r>
              <a:rPr lang="en-US" altLang="zh-CN" sz="2400" b="0">
                <a:latin typeface="Arial" charset="0"/>
                <a:ea typeface="华文中宋" pitchFamily="2" charset="-122"/>
              </a:rPr>
              <a:t>2FSK</a:t>
            </a:r>
            <a:r>
              <a:rPr lang="zh-CN" altLang="zh-CN" sz="2400" b="0">
                <a:latin typeface="Arial" charset="0"/>
                <a:ea typeface="华文中宋" pitchFamily="2" charset="-122"/>
              </a:rPr>
              <a:t>的频带利用率最低，有效性最差。</a:t>
            </a:r>
          </a:p>
        </p:txBody>
      </p:sp>
      <p:sp>
        <p:nvSpPr>
          <p:cNvPr id="11" name="Rectangle 50"/>
          <p:cNvSpPr>
            <a:spLocks noChangeArrowheads="1"/>
          </p:cNvSpPr>
          <p:nvPr/>
        </p:nvSpPr>
        <p:spPr bwMode="auto">
          <a:xfrm>
            <a:off x="-6350" y="361950"/>
            <a:ext cx="4578350" cy="577850"/>
          </a:xfrm>
          <a:prstGeom prst="rect">
            <a:avLst/>
          </a:prstGeom>
          <a:solidFill>
            <a:srgbClr val="003399"/>
          </a:solidFill>
          <a:ln w="9525">
            <a:solidFill>
              <a:srgbClr val="D9D9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Arial" charset="0"/>
                <a:sym typeface="Wingdings" pitchFamily="2" charset="2"/>
              </a:rPr>
              <a:t>   </a:t>
            </a:r>
            <a:r>
              <a:rPr lang="en-US" altLang="zh-CN" sz="3200" b="1" u="sng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2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  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频带带宽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——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Wingdings" pitchFamily="2" charset="2"/>
              </a:rPr>
              <a:t>有效性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CCD2491-3FE2-4462-863A-C2660BBC4B0E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836613" y="1314450"/>
            <a:ext cx="7291387" cy="118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>
                <a:ea typeface="华文中宋" pitchFamily="2" charset="-122"/>
              </a:rPr>
              <a:t>                                      </a:t>
            </a:r>
            <a:r>
              <a:rPr lang="zh-CN" altLang="zh-CN" sz="2400">
                <a:ea typeface="华文中宋" pitchFamily="2" charset="-122"/>
              </a:rPr>
              <a:t>易受信道参数变化的影响。</a:t>
            </a:r>
            <a:endParaRPr lang="zh-CN" altLang="en-US" sz="2400">
              <a:ea typeface="华文中宋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                                 </a:t>
            </a:r>
            <a:r>
              <a:rPr lang="zh-CN" altLang="zh-CN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不适于在变参信道中传输。</a:t>
            </a:r>
            <a:endParaRPr lang="zh-CN" altLang="en-US" sz="2400">
              <a:latin typeface="华文中宋" pitchFamily="2" charset="-122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91140" name="矩形 2"/>
          <p:cNvSpPr>
            <a:spLocks noChangeArrowheads="1"/>
          </p:cNvSpPr>
          <p:nvPr/>
        </p:nvSpPr>
        <p:spPr bwMode="auto">
          <a:xfrm>
            <a:off x="836613" y="1425575"/>
            <a:ext cx="1490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3300"/>
              </a:buClr>
              <a:buSzTx/>
              <a:buFont typeface="Wingdings" pitchFamily="2" charset="2"/>
              <a:buNone/>
            </a:pPr>
            <a:r>
              <a:rPr lang="en-US" altLang="zh-CN" sz="2800">
                <a:solidFill>
                  <a:srgbClr val="003399"/>
                </a:solidFill>
                <a:latin typeface="Arial" charset="0"/>
              </a:rPr>
              <a:t>2ASK</a:t>
            </a:r>
            <a:r>
              <a:rPr lang="zh-CN" altLang="zh-CN" sz="2800">
                <a:solidFill>
                  <a:srgbClr val="003399"/>
                </a:solidFill>
                <a:latin typeface="Arial" charset="0"/>
                <a:cs typeface="Times New Roman" pitchFamily="18" charset="0"/>
              </a:rPr>
              <a:t>：</a:t>
            </a:r>
            <a:endParaRPr lang="zh-CN" altLang="en-US" sz="2800">
              <a:solidFill>
                <a:srgbClr val="003399"/>
              </a:solidFill>
              <a:latin typeface="Arial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1538" y="1527175"/>
            <a:ext cx="1665287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</p:pic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836613" y="2663825"/>
            <a:ext cx="7291387" cy="118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>
                <a:ea typeface="华文中宋" pitchFamily="2" charset="-122"/>
              </a:rPr>
              <a:t>                             </a:t>
            </a:r>
            <a:r>
              <a:rPr lang="zh-CN" altLang="en-US" sz="2400">
                <a:ea typeface="华文中宋" pitchFamily="2" charset="-122"/>
              </a:rPr>
              <a:t>（等概时）                                    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>
                <a:ea typeface="华文中宋" pitchFamily="2" charset="-122"/>
              </a:rPr>
              <a:t>                                   不</a:t>
            </a:r>
            <a:r>
              <a:rPr lang="zh-CN" altLang="zh-CN" sz="2400">
                <a:ea typeface="华文中宋" pitchFamily="2" charset="-122"/>
              </a:rPr>
              <a:t>易受信道参数变化的影响。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             </a:t>
            </a:r>
            <a:endParaRPr lang="zh-CN" altLang="en-US" sz="2400">
              <a:latin typeface="华文中宋" pitchFamily="2" charset="-122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91143" name="矩形 2"/>
          <p:cNvSpPr>
            <a:spLocks noChangeArrowheads="1"/>
          </p:cNvSpPr>
          <p:nvPr/>
        </p:nvSpPr>
        <p:spPr bwMode="auto">
          <a:xfrm>
            <a:off x="836613" y="2774950"/>
            <a:ext cx="1470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3300"/>
              </a:buClr>
              <a:buSzTx/>
              <a:buFont typeface="Wingdings" pitchFamily="2" charset="2"/>
              <a:buNone/>
            </a:pPr>
            <a:r>
              <a:rPr lang="en-US" altLang="zh-CN" sz="2800">
                <a:solidFill>
                  <a:srgbClr val="003399"/>
                </a:solidFill>
                <a:latin typeface="Arial" charset="0"/>
              </a:rPr>
              <a:t>2PSK</a:t>
            </a:r>
            <a:r>
              <a:rPr lang="zh-CN" altLang="zh-CN" sz="2800">
                <a:solidFill>
                  <a:srgbClr val="003399"/>
                </a:solidFill>
                <a:latin typeface="Arial" charset="0"/>
                <a:cs typeface="Times New Roman" pitchFamily="18" charset="0"/>
              </a:rPr>
              <a:t>：</a:t>
            </a:r>
            <a:endParaRPr lang="zh-CN" altLang="en-US" sz="2800">
              <a:solidFill>
                <a:srgbClr val="003399"/>
              </a:solidFill>
              <a:latin typeface="Arial" charset="0"/>
            </a:endParaRPr>
          </a:p>
        </p:txBody>
      </p:sp>
      <p:pic>
        <p:nvPicPr>
          <p:cNvPr id="9114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2708275"/>
            <a:ext cx="1214437" cy="650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836613" y="3948113"/>
            <a:ext cx="7291387" cy="118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>
                <a:ea typeface="华文中宋" pitchFamily="2" charset="-122"/>
              </a:rPr>
              <a:t>                </a:t>
            </a:r>
            <a:r>
              <a:rPr lang="zh-CN" altLang="en-US" sz="2400">
                <a:ea typeface="华文中宋" pitchFamily="2" charset="-122"/>
              </a:rPr>
              <a:t>不需要人为地设置判决门限，因而对信道  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>
                <a:ea typeface="华文中宋" pitchFamily="2" charset="-122"/>
              </a:rPr>
              <a:t>                的变化不敏感。</a:t>
            </a:r>
            <a:r>
              <a:rPr lang="zh-CN" altLang="zh-CN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适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用</a:t>
            </a:r>
            <a:r>
              <a:rPr lang="zh-CN" altLang="zh-CN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于变参信道传输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场合</a:t>
            </a:r>
            <a:r>
              <a:rPr lang="zh-CN" altLang="zh-CN" sz="24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2400">
              <a:latin typeface="华文中宋" pitchFamily="2" charset="-122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91146" name="矩形 2"/>
          <p:cNvSpPr>
            <a:spLocks noChangeArrowheads="1"/>
          </p:cNvSpPr>
          <p:nvPr/>
        </p:nvSpPr>
        <p:spPr bwMode="auto">
          <a:xfrm>
            <a:off x="825500" y="4059238"/>
            <a:ext cx="1450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3300"/>
              </a:buClr>
              <a:buSzTx/>
              <a:buFont typeface="Wingdings" pitchFamily="2" charset="2"/>
              <a:buNone/>
            </a:pPr>
            <a:r>
              <a:rPr lang="en-US" altLang="zh-CN" sz="2800">
                <a:solidFill>
                  <a:srgbClr val="003399"/>
                </a:solidFill>
                <a:latin typeface="Arial" charset="0"/>
              </a:rPr>
              <a:t>2FSK</a:t>
            </a:r>
            <a:r>
              <a:rPr lang="zh-CN" altLang="zh-CN" sz="2800">
                <a:solidFill>
                  <a:srgbClr val="003399"/>
                </a:solidFill>
                <a:latin typeface="Arial" charset="0"/>
                <a:cs typeface="Times New Roman" pitchFamily="18" charset="0"/>
              </a:rPr>
              <a:t>：</a:t>
            </a:r>
            <a:endParaRPr lang="zh-CN" altLang="en-US" sz="2800">
              <a:solidFill>
                <a:srgbClr val="003399"/>
              </a:solidFill>
              <a:latin typeface="Arial" charset="0"/>
            </a:endParaRPr>
          </a:p>
        </p:txBody>
      </p:sp>
      <p:sp>
        <p:nvSpPr>
          <p:cNvPr id="12" name="Rectangle 50"/>
          <p:cNvSpPr>
            <a:spLocks noChangeArrowheads="1"/>
          </p:cNvSpPr>
          <p:nvPr/>
        </p:nvSpPr>
        <p:spPr bwMode="auto">
          <a:xfrm>
            <a:off x="-6350" y="406400"/>
            <a:ext cx="5245100" cy="577850"/>
          </a:xfrm>
          <a:prstGeom prst="rect">
            <a:avLst/>
          </a:prstGeom>
          <a:solidFill>
            <a:srgbClr val="003399"/>
          </a:solidFill>
          <a:ln w="9525">
            <a:solidFill>
              <a:srgbClr val="D9D9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Arial" charset="0"/>
                <a:sym typeface="Wingdings" pitchFamily="2" charset="2"/>
              </a:rPr>
              <a:t>   </a:t>
            </a:r>
            <a:r>
              <a:rPr lang="en-US" altLang="zh-CN" sz="3200" b="1" u="sng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3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  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对信道特性变化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敏感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Wingdings" pitchFamily="2" charset="2"/>
              </a:rPr>
              <a:t>性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80982D0-2729-4219-B008-E2D396C56279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5175" y="1395413"/>
            <a:ext cx="8216900" cy="378936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SzPct val="50000"/>
              <a:buFont typeface="Wingdings" pitchFamily="2" charset="2"/>
              <a:buNone/>
            </a:pPr>
            <a:r>
              <a:rPr lang="en-US" altLang="zh-CN" smtClean="0"/>
              <a:t>    </a:t>
            </a:r>
            <a:r>
              <a:rPr lang="zh-CN" altLang="en-US" sz="2800" b="0" smtClean="0">
                <a:latin typeface="华文中宋" pitchFamily="2" charset="-122"/>
                <a:ea typeface="华文中宋" pitchFamily="2" charset="-122"/>
              </a:rPr>
              <a:t>通常，</a:t>
            </a:r>
            <a:r>
              <a:rPr lang="zh-CN" altLang="en-US" sz="280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非相干</a:t>
            </a:r>
            <a:r>
              <a:rPr lang="zh-CN" altLang="en-US" sz="2800" b="0" smtClean="0">
                <a:latin typeface="华文中宋" pitchFamily="2" charset="-122"/>
                <a:ea typeface="华文中宋" pitchFamily="2" charset="-122"/>
              </a:rPr>
              <a:t>方式 </a:t>
            </a:r>
            <a:r>
              <a:rPr lang="zh-CN" altLang="en-US" sz="2800" b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比</a:t>
            </a:r>
            <a:r>
              <a:rPr lang="zh-CN" altLang="en-US" sz="2800" b="0" smtClean="0">
                <a:solidFill>
                  <a:srgbClr val="80008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en-US" sz="280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相干</a:t>
            </a:r>
            <a:r>
              <a:rPr lang="zh-CN" altLang="en-US" sz="2800" b="0" smtClean="0">
                <a:latin typeface="华文中宋" pitchFamily="2" charset="-122"/>
                <a:ea typeface="华文中宋" pitchFamily="2" charset="-122"/>
              </a:rPr>
              <a:t>方式</a:t>
            </a:r>
            <a:r>
              <a:rPr lang="zh-CN" altLang="en-US" sz="2800" b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简单</a:t>
            </a:r>
            <a:r>
              <a:rPr lang="zh-CN" altLang="en-US" sz="2800" b="0" smtClean="0">
                <a:latin typeface="华文中宋" pitchFamily="2" charset="-122"/>
                <a:ea typeface="华文中宋" pitchFamily="2" charset="-122"/>
              </a:rPr>
              <a:t>。</a:t>
            </a:r>
          </a:p>
          <a:p>
            <a:pPr eaLnBrk="1" hangingPunct="1">
              <a:lnSpc>
                <a:spcPct val="125000"/>
              </a:lnSpc>
              <a:buSzPct val="50000"/>
              <a:buFont typeface="Wingdings" pitchFamily="2" charset="2"/>
              <a:buNone/>
            </a:pPr>
            <a:r>
              <a:rPr lang="zh-CN" altLang="en-US" sz="2800" b="0" smtClean="0">
                <a:latin typeface="华文中宋" pitchFamily="2" charset="-122"/>
                <a:ea typeface="华文中宋" pitchFamily="2" charset="-122"/>
              </a:rPr>
              <a:t>   这是因为相干解调需要提取相干载波，</a:t>
            </a:r>
          </a:p>
          <a:p>
            <a:pPr eaLnBrk="1" hangingPunct="1">
              <a:lnSpc>
                <a:spcPct val="125000"/>
              </a:lnSpc>
              <a:buSzPct val="50000"/>
              <a:buFont typeface="Wingdings" pitchFamily="2" charset="2"/>
              <a:buNone/>
            </a:pPr>
            <a:r>
              <a:rPr lang="zh-CN" altLang="en-US" sz="2800" b="0" smtClean="0">
                <a:latin typeface="华文中宋" pitchFamily="2" charset="-122"/>
                <a:ea typeface="华文中宋" pitchFamily="2" charset="-122"/>
              </a:rPr>
              <a:t>    故设备相对复杂些，成本也略高。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b="0" smtClean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0" y="450850"/>
            <a:ext cx="3460750" cy="577850"/>
          </a:xfrm>
          <a:prstGeom prst="rect">
            <a:avLst/>
          </a:prstGeom>
          <a:solidFill>
            <a:srgbClr val="003399"/>
          </a:solidFill>
          <a:ln w="9525">
            <a:solidFill>
              <a:srgbClr val="D9D9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Arial" charset="0"/>
                <a:sym typeface="Wingdings" pitchFamily="2" charset="2"/>
              </a:rPr>
              <a:t>   </a:t>
            </a:r>
            <a:r>
              <a:rPr lang="en-US" altLang="zh-CN" sz="3200" b="1" u="sng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4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cs typeface="Arial" charset="0"/>
                <a:sym typeface="Wingdings" pitchFamily="2" charset="2"/>
              </a:rPr>
              <a:t>  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复杂度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7EB2AF9-8C55-4568-A496-05054693C245}" type="slidenum">
              <a:rPr lang="en-US" altLang="zh-CN" sz="1400" b="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zh-CN" sz="1400" b="0" smtClean="0">
              <a:latin typeface="Tahoma" pitchFamily="34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923925" y="4868863"/>
            <a:ext cx="7515225" cy="1016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总之：</a:t>
            </a:r>
            <a:r>
              <a:rPr lang="zh-CN" altLang="zh-CN" sz="2400" dirty="0">
                <a:ea typeface="华文中宋" pitchFamily="2" charset="-122"/>
              </a:rPr>
              <a:t>选择调制</a:t>
            </a:r>
            <a:r>
              <a:rPr lang="en-US" altLang="zh-CN" sz="2400" dirty="0">
                <a:ea typeface="华文中宋" pitchFamily="2" charset="-122"/>
              </a:rPr>
              <a:t>/</a:t>
            </a:r>
            <a:r>
              <a:rPr lang="zh-CN" altLang="zh-CN" sz="2400" dirty="0">
                <a:ea typeface="华文中宋" pitchFamily="2" charset="-122"/>
              </a:rPr>
              <a:t>解调方式时</a:t>
            </a:r>
            <a:r>
              <a:rPr lang="zh-CN" altLang="en-US" sz="2400" dirty="0">
                <a:ea typeface="华文中宋" pitchFamily="2" charset="-122"/>
              </a:rPr>
              <a:t>，</a:t>
            </a:r>
            <a:r>
              <a:rPr lang="zh-CN" altLang="zh-CN" sz="2400" dirty="0">
                <a:ea typeface="华文中宋" pitchFamily="2" charset="-122"/>
              </a:rPr>
              <a:t>需考虑的因素较多。</a:t>
            </a:r>
            <a:r>
              <a:rPr lang="zh-CN" altLang="en-US" sz="2400" dirty="0">
                <a:ea typeface="华文中宋" pitchFamily="2" charset="-122"/>
              </a:rPr>
              <a:t> </a:t>
            </a:r>
          </a:p>
          <a:p>
            <a:pPr eaLnBrk="0" hangingPunct="0">
              <a:lnSpc>
                <a:spcPct val="125000"/>
              </a:lnSpc>
              <a:defRPr/>
            </a:pPr>
            <a:r>
              <a:rPr lang="zh-CN" altLang="en-US" sz="2400" dirty="0">
                <a:ea typeface="华文中宋" pitchFamily="2" charset="-122"/>
              </a:rPr>
              <a:t>             应</a:t>
            </a:r>
            <a:r>
              <a:rPr lang="zh-CN" altLang="zh-CN" sz="2400" dirty="0">
                <a:ea typeface="华文中宋" pitchFamily="2" charset="-122"/>
              </a:rPr>
              <a:t>全面</a:t>
            </a:r>
            <a:r>
              <a:rPr lang="zh-CN" altLang="en-US" sz="2400" dirty="0">
                <a:ea typeface="华文中宋" pitchFamily="2" charset="-122"/>
              </a:rPr>
              <a:t>综合</a:t>
            </a:r>
            <a:r>
              <a:rPr lang="zh-CN" altLang="zh-CN" sz="2400" dirty="0">
                <a:ea typeface="华文中宋" pitchFamily="2" charset="-122"/>
              </a:rPr>
              <a:t>考虑，抓</a:t>
            </a:r>
            <a:r>
              <a:rPr lang="zh-CN" altLang="en-US" sz="2400" dirty="0">
                <a:ea typeface="华文中宋" pitchFamily="2" charset="-122"/>
              </a:rPr>
              <a:t>住</a:t>
            </a:r>
            <a:r>
              <a:rPr lang="zh-CN" altLang="zh-CN" sz="2400" dirty="0">
                <a:ea typeface="华文中宋" pitchFamily="2" charset="-122"/>
              </a:rPr>
              <a:t>主要</a:t>
            </a:r>
            <a:r>
              <a:rPr lang="zh-CN" altLang="en-US" sz="2400" dirty="0">
                <a:ea typeface="华文中宋" pitchFamily="2" charset="-122"/>
              </a:rPr>
              <a:t>问题</a:t>
            </a:r>
            <a:r>
              <a:rPr lang="zh-CN" altLang="zh-CN" sz="2400" dirty="0">
                <a:ea typeface="华文中宋" pitchFamily="2" charset="-122"/>
              </a:rPr>
              <a:t>。</a:t>
            </a:r>
            <a:endParaRPr lang="zh-CN" altLang="en-US" sz="2400" b="1" dirty="0">
              <a:solidFill>
                <a:srgbClr val="003399"/>
              </a:solidFill>
              <a:ea typeface="华文中宋" pitchFamily="2" charset="-122"/>
            </a:endParaRPr>
          </a:p>
        </p:txBody>
      </p:sp>
      <p:sp>
        <p:nvSpPr>
          <p:cNvPr id="547847" name="Rectangle 7"/>
          <p:cNvSpPr>
            <a:spLocks noChangeArrowheads="1"/>
          </p:cNvSpPr>
          <p:nvPr/>
        </p:nvSpPr>
        <p:spPr bwMode="auto">
          <a:xfrm>
            <a:off x="923925" y="1268413"/>
            <a:ext cx="7515225" cy="323215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  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以上比较结果，为选择调制解调方式提供了一定的</a:t>
            </a:r>
            <a:endParaRPr lang="en-US" altLang="zh-CN" sz="2400" dirty="0">
              <a:latin typeface="Arial" pitchFamily="34" charset="0"/>
              <a:ea typeface="华文中宋" pitchFamily="2" charset="-122"/>
              <a:cs typeface="Arial" pitchFamily="34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rgbClr val="0033CC"/>
              </a:buClr>
              <a:buSzPct val="60000"/>
              <a:defRPr/>
            </a:pPr>
            <a:r>
              <a:rPr lang="en-US" altLang="zh-CN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    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理论参考依据。</a:t>
            </a: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  目前常用的是</a:t>
            </a:r>
            <a:r>
              <a:rPr lang="zh-CN" altLang="en-US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相干</a:t>
            </a:r>
            <a:r>
              <a:rPr lang="en-US" altLang="zh-CN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2DPSK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方式和</a:t>
            </a:r>
            <a:r>
              <a:rPr lang="zh-CN" altLang="en-US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非相干</a:t>
            </a:r>
            <a:r>
              <a:rPr lang="en-US" altLang="zh-CN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2FSK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方式。</a:t>
            </a: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  </a:t>
            </a:r>
            <a:r>
              <a:rPr lang="zh-CN" altLang="en-US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相干</a:t>
            </a:r>
            <a:r>
              <a:rPr lang="en-US" altLang="zh-CN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2DPSK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主要用于中速数据传输</a:t>
            </a: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  </a:t>
            </a:r>
            <a:r>
              <a:rPr lang="zh-CN" altLang="en-US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非相干</a:t>
            </a:r>
            <a:r>
              <a:rPr lang="en-US" altLang="zh-CN" sz="2400" b="1" dirty="0">
                <a:solidFill>
                  <a:srgbClr val="003399"/>
                </a:solidFill>
                <a:latin typeface="Arial" pitchFamily="34" charset="0"/>
                <a:ea typeface="华文中宋" pitchFamily="2" charset="-122"/>
                <a:cs typeface="Arial" pitchFamily="34" charset="0"/>
              </a:rPr>
              <a:t>2FSK</a:t>
            </a: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则用于中低速数据传输中，尤其适用于 </a:t>
            </a: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rgbClr val="0033CC"/>
              </a:buClr>
              <a:buSzPct val="60000"/>
              <a:defRPr/>
            </a:pPr>
            <a:r>
              <a:rPr lang="zh-CN" altLang="en-US" sz="2400" dirty="0">
                <a:latin typeface="Arial" pitchFamily="34" charset="0"/>
                <a:ea typeface="华文中宋" pitchFamily="2" charset="-122"/>
                <a:cs typeface="Arial" pitchFamily="34" charset="0"/>
              </a:rPr>
              <a:t>   随参（也称变参或衰落）信道的场合。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571500" y="273050"/>
            <a:ext cx="1244600" cy="71120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综述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0DF63C-D4BA-42CD-AAFC-993D3F83D540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59013" y="2857500"/>
            <a:ext cx="5170487" cy="1571625"/>
          </a:xfrm>
        </p:spPr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400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多进制 数字调制系统</a:t>
            </a:r>
            <a:endParaRPr lang="zh-CN" altLang="en-US" smtClean="0"/>
          </a:p>
        </p:txBody>
      </p:sp>
      <p:sp>
        <p:nvSpPr>
          <p:cNvPr id="211971" name="Rectangle 7"/>
          <p:cNvSpPr>
            <a:spLocks noChangeArrowheads="1"/>
          </p:cNvSpPr>
          <p:nvPr/>
        </p:nvSpPr>
        <p:spPr bwMode="auto">
          <a:xfrm>
            <a:off x="1000125" y="1952625"/>
            <a:ext cx="1500188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4000" b="1">
                <a:solidFill>
                  <a:srgbClr val="800080"/>
                </a:solidFill>
              </a:rPr>
              <a:t>§</a:t>
            </a:r>
            <a:r>
              <a:rPr lang="en-US" altLang="zh-CN" sz="4000" b="1" u="sng">
                <a:solidFill>
                  <a:srgbClr val="800080"/>
                </a:solidFill>
              </a:rPr>
              <a:t>7.4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C840FFA-30B4-4196-8E41-D78EE4F7BF7D}" type="slidenum">
              <a:rPr lang="en-US" altLang="zh-CN" sz="1400" b="0" smtClean="0">
                <a:latin typeface="Tahoma" pitchFamily="34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400" b="0" smtClean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291" name="Rectangle 13"/>
          <p:cNvSpPr>
            <a:spLocks noChangeArrowheads="1"/>
          </p:cNvSpPr>
          <p:nvPr/>
        </p:nvSpPr>
        <p:spPr bwMode="auto">
          <a:xfrm>
            <a:off x="660400" y="436563"/>
            <a:ext cx="243363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800">
                <a:ea typeface="宋体" pitchFamily="2" charset="-122"/>
              </a:rPr>
              <a:t>  </a:t>
            </a:r>
            <a:r>
              <a:rPr lang="en-US" altLang="zh-CN" sz="2800">
                <a:latin typeface="Arial" charset="0"/>
              </a:rPr>
              <a:t>2ASK</a:t>
            </a:r>
            <a:r>
              <a:rPr lang="en-US" altLang="zh-CN" sz="2800" b="0">
                <a:latin typeface="Arial" charset="0"/>
              </a:rPr>
              <a:t>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解调</a:t>
            </a:r>
            <a:r>
              <a:rPr lang="zh-CN" altLang="en-US" sz="2800" b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000125" y="1206500"/>
            <a:ext cx="2060575" cy="4619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包络检波法</a:t>
            </a:r>
          </a:p>
        </p:txBody>
      </p:sp>
      <p:sp>
        <p:nvSpPr>
          <p:cNvPr id="12293" name="Rectangle 20"/>
          <p:cNvSpPr>
            <a:spLocks noChangeArrowheads="1"/>
          </p:cNvSpPr>
          <p:nvPr/>
        </p:nvSpPr>
        <p:spPr bwMode="auto">
          <a:xfrm>
            <a:off x="0" y="2871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2294" name="Object 19"/>
          <p:cNvGraphicFramePr>
            <a:graphicFrameLocks noChangeAspect="1"/>
          </p:cNvGraphicFramePr>
          <p:nvPr/>
        </p:nvGraphicFramePr>
        <p:xfrm>
          <a:off x="1254125" y="2051050"/>
          <a:ext cx="7065963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Visio" r:id="rId3" imgW="5057777" imgH="1238238" progId="Visio.Drawing.11">
                  <p:embed/>
                </p:oleObj>
              </mc:Choice>
              <mc:Fallback>
                <p:oleObj name="Visio" r:id="rId3" imgW="5057777" imgH="1238238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7" t="3247" r="-330" b="3897"/>
                      <a:stretch>
                        <a:fillRect/>
                      </a:stretch>
                    </p:blipFill>
                    <p:spPr bwMode="auto">
                      <a:xfrm>
                        <a:off x="1254125" y="2051050"/>
                        <a:ext cx="7065963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22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973138" y="3200400"/>
            <a:ext cx="5111750" cy="333375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  <p:graphicFrame>
        <p:nvGraphicFramePr>
          <p:cNvPr id="13" name="Object 26"/>
          <p:cNvGraphicFramePr>
            <a:graphicFrameLocks noChangeAspect="1"/>
          </p:cNvGraphicFramePr>
          <p:nvPr/>
        </p:nvGraphicFramePr>
        <p:xfrm>
          <a:off x="1331913" y="3429000"/>
          <a:ext cx="4411662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Visio" r:id="rId5" imgW="3752881" imgH="2354088" progId="Visio.Drawing.11">
                  <p:embed/>
                </p:oleObj>
              </mc:Choice>
              <mc:Fallback>
                <p:oleObj name="Visio" r:id="rId5" imgW="3752881" imgH="2354088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4411662" cy="2930525"/>
                      </a:xfrm>
                      <a:prstGeom prst="rect">
                        <a:avLst/>
                      </a:prstGeom>
                      <a:solidFill>
                        <a:srgbClr val="E7E7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33"/>
          <p:cNvSpPr>
            <a:spLocks noChangeShapeType="1"/>
          </p:cNvSpPr>
          <p:nvPr/>
        </p:nvSpPr>
        <p:spPr bwMode="auto">
          <a:xfrm flipV="1">
            <a:off x="2051050" y="5235575"/>
            <a:ext cx="0" cy="3587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 flipH="1">
            <a:off x="2862263" y="5548313"/>
            <a:ext cx="88900" cy="9048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 flipH="1">
            <a:off x="3671888" y="5548313"/>
            <a:ext cx="88900" cy="9048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sp>
        <p:nvSpPr>
          <p:cNvPr id="17" name="Line 36"/>
          <p:cNvSpPr>
            <a:spLocks noChangeShapeType="1"/>
          </p:cNvSpPr>
          <p:nvPr/>
        </p:nvSpPr>
        <p:spPr bwMode="auto">
          <a:xfrm flipV="1">
            <a:off x="4572000" y="5233988"/>
            <a:ext cx="0" cy="3587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605463" y="669925"/>
            <a:ext cx="2744787" cy="89217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 cmpd="dbl">
            <a:solidFill>
              <a:srgbClr val="FF0000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zh-CN" sz="2400">
                <a:latin typeface="华文中宋" pitchFamily="2" charset="-122"/>
                <a:ea typeface="华文中宋" pitchFamily="2" charset="-122"/>
              </a:rPr>
              <a:t>判决规则</a:t>
            </a:r>
            <a:r>
              <a:rPr lang="en-US" altLang="zh-CN" sz="2800" b="1">
                <a:solidFill>
                  <a:schemeClr val="hlink"/>
                </a:solidFill>
                <a:ea typeface="华文中宋" pitchFamily="2" charset="-122"/>
              </a:rPr>
              <a:t> </a:t>
            </a:r>
            <a:endParaRPr lang="en-US" altLang="zh-CN" sz="2400" b="1">
              <a:solidFill>
                <a:schemeClr val="hlink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defRPr/>
            </a:pPr>
            <a:r>
              <a:rPr lang="en-US" altLang="zh-CN" sz="2400"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altLang="zh-CN" sz="2400">
                <a:latin typeface="华文中宋" pitchFamily="2" charset="-122"/>
                <a:ea typeface="华文中宋" pitchFamily="2" charset="-122"/>
              </a:rPr>
              <a:t>调制规则</a:t>
            </a:r>
            <a:r>
              <a:rPr lang="zh-CN" altLang="en-US" sz="2400">
                <a:latin typeface="华文中宋" pitchFamily="2" charset="-122"/>
                <a:ea typeface="华文中宋" pitchFamily="2" charset="-122"/>
              </a:rPr>
              <a:t> </a:t>
            </a:r>
            <a:endParaRPr lang="zh-CN" altLang="zh-CN" sz="2400">
              <a:solidFill>
                <a:schemeClr val="hlink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>
            <a:off x="6557963" y="2230438"/>
            <a:ext cx="1066800" cy="7651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883400" y="793750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sym typeface="Symbol" pitchFamily="18" charset="2"/>
              </a:rPr>
              <a:t></a:t>
            </a:r>
            <a:endParaRPr lang="zh-CN" altLang="en-US" sz="4000" b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7194550" y="88265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p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400" b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相呼应</a:t>
            </a:r>
            <a:endParaRPr lang="zh-CN" altLang="en-US" sz="1800" b="0">
              <a:latin typeface="Arial" charset="0"/>
              <a:ea typeface="宋体" pitchFamily="2" charset="-122"/>
            </a:endParaRPr>
          </a:p>
        </p:txBody>
      </p:sp>
      <p:pic>
        <p:nvPicPr>
          <p:cNvPr id="23" name="Picture 4" descr="C:\DOCUME~1\ADMINI~1\LOCALS~1\Temp\01SN1WPNG($NZSFGGMDAHVJ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527050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8F229D8-03EF-4223-A0DC-133F174953C7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95235" name="矩形 1"/>
          <p:cNvSpPr>
            <a:spLocks noChangeArrowheads="1"/>
          </p:cNvSpPr>
          <p:nvPr/>
        </p:nvSpPr>
        <p:spPr bwMode="auto">
          <a:xfrm>
            <a:off x="71438" y="404813"/>
            <a:ext cx="114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CC3399"/>
              </a:buClr>
              <a:buFont typeface="Wingdings" pitchFamily="2" charset="2"/>
              <a:buNone/>
            </a:pPr>
            <a:r>
              <a:rPr lang="zh-CN" altLang="en-US" sz="2800">
                <a:solidFill>
                  <a:srgbClr val="080808"/>
                </a:solidFill>
              </a:rPr>
              <a:t> </a:t>
            </a:r>
            <a:r>
              <a:rPr lang="zh-CN" altLang="en-US" sz="2800" b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引言</a:t>
            </a:r>
            <a:endParaRPr lang="zh-CN" altLang="en-US" sz="1800"/>
          </a:p>
        </p:txBody>
      </p:sp>
      <p:sp>
        <p:nvSpPr>
          <p:cNvPr id="212995" name="矩形 4"/>
          <p:cNvSpPr>
            <a:spLocks noChangeArrowheads="1"/>
          </p:cNvSpPr>
          <p:nvPr/>
        </p:nvSpPr>
        <p:spPr bwMode="auto">
          <a:xfrm>
            <a:off x="1871663" y="1577975"/>
            <a:ext cx="5129212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二</a:t>
            </a:r>
            <a:r>
              <a:rPr lang="zh-CN" altLang="en-US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进制：</a:t>
            </a:r>
            <a:r>
              <a:rPr lang="zh-CN" altLang="en-US" sz="2400" b="1">
                <a:solidFill>
                  <a:srgbClr val="080808"/>
                </a:solidFill>
              </a:rPr>
              <a:t>每个码元只携带</a:t>
            </a:r>
            <a:r>
              <a:rPr lang="zh-CN" altLang="en-US" sz="2400" b="1">
                <a:solidFill>
                  <a:srgbClr val="0000CC"/>
                </a:solidFill>
              </a:rPr>
              <a:t>  </a:t>
            </a:r>
            <a:r>
              <a:rPr lang="en-US" altLang="zh-CN" sz="2400" b="1">
                <a:solidFill>
                  <a:srgbClr val="0000CC"/>
                </a:solidFill>
              </a:rPr>
              <a:t>1 </a:t>
            </a:r>
            <a:r>
              <a:rPr lang="en-US" altLang="zh-CN" sz="2400">
                <a:solidFill>
                  <a:srgbClr val="0000CC"/>
                </a:solidFill>
              </a:rPr>
              <a:t> </a:t>
            </a:r>
            <a:r>
              <a:rPr lang="en-US" altLang="zh-CN" sz="2400">
                <a:solidFill>
                  <a:srgbClr val="080808"/>
                </a:solidFill>
              </a:rPr>
              <a:t>bit</a:t>
            </a: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信息</a:t>
            </a:r>
            <a:endParaRPr lang="zh-CN" altLang="en-US" sz="1800"/>
          </a:p>
        </p:txBody>
      </p:sp>
      <p:pic>
        <p:nvPicPr>
          <p:cNvPr id="212996" name="Object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2363788"/>
            <a:ext cx="2384425" cy="565150"/>
          </a:xfrm>
          <a:prstGeom prst="rect">
            <a:avLst/>
          </a:prstGeom>
          <a:solidFill>
            <a:srgbClr val="CCFFCC"/>
          </a:solidFill>
          <a:ln w="38100">
            <a:solidFill>
              <a:srgbClr val="9999FF"/>
            </a:solidFill>
            <a:miter lim="800000"/>
            <a:headEnd/>
            <a:tailEnd/>
          </a:ln>
        </p:spPr>
      </p:pic>
      <p:sp>
        <p:nvSpPr>
          <p:cNvPr id="212997" name="Text Box 28"/>
          <p:cNvSpPr>
            <a:spLocks noChangeArrowheads="1"/>
          </p:cNvSpPr>
          <p:nvPr/>
        </p:nvSpPr>
        <p:spPr bwMode="auto">
          <a:xfrm>
            <a:off x="642938" y="3071813"/>
            <a:ext cx="7858125" cy="1092200"/>
          </a:xfrm>
          <a:prstGeom prst="rect">
            <a:avLst/>
          </a:prstGeom>
          <a:solidFill>
            <a:srgbClr val="F2F2F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>
                <a:srgbClr val="FF0000"/>
              </a:buClr>
              <a:buSzPct val="90000"/>
              <a:buFont typeface="Wingdings" pitchFamily="2" charset="2"/>
              <a:buChar char="Ø"/>
            </a:pPr>
            <a:r>
              <a:rPr lang="zh-CN" altLang="en-US" sz="2400" b="1" i="1">
                <a:solidFill>
                  <a:schemeClr val="accent2"/>
                </a:solidFill>
              </a:rPr>
              <a:t> </a:t>
            </a:r>
            <a:r>
              <a:rPr lang="zh-CN" altLang="en-US" sz="2800" b="1" i="1">
                <a:solidFill>
                  <a:schemeClr val="accent2"/>
                </a:solidFill>
              </a:rPr>
              <a:t> </a:t>
            </a:r>
            <a:r>
              <a:rPr lang="en-US" altLang="zh-CN" sz="2800" b="1" i="1">
                <a:solidFill>
                  <a:srgbClr val="0000CC"/>
                </a:solidFill>
              </a:rPr>
              <a:t>R</a:t>
            </a:r>
            <a:r>
              <a:rPr lang="en-US" altLang="zh-CN" sz="2800" b="1" baseline="-25000">
                <a:solidFill>
                  <a:srgbClr val="0000CC"/>
                </a:solidFill>
              </a:rPr>
              <a:t>b</a:t>
            </a:r>
            <a:r>
              <a:rPr lang="zh-CN" altLang="en-US" sz="2400" b="1">
                <a:solidFill>
                  <a:srgbClr val="080808"/>
                </a:solidFill>
              </a:rPr>
              <a:t>一定时，增加进制数</a:t>
            </a:r>
            <a:r>
              <a:rPr lang="en-US" altLang="zh-CN" sz="2800" b="1">
                <a:solidFill>
                  <a:srgbClr val="080808"/>
                </a:solidFill>
              </a:rPr>
              <a:t>M</a:t>
            </a:r>
            <a:r>
              <a:rPr lang="zh-CN" altLang="en-US" sz="2400" b="1">
                <a:solidFill>
                  <a:srgbClr val="080808"/>
                </a:solidFill>
              </a:rPr>
              <a:t>，可以降低</a:t>
            </a:r>
            <a:r>
              <a:rPr lang="en-US" altLang="zh-CN" sz="2800" b="1" i="1">
                <a:solidFill>
                  <a:srgbClr val="0066FF"/>
                </a:solidFill>
              </a:rPr>
              <a:t>R</a:t>
            </a:r>
            <a:r>
              <a:rPr lang="en-US" altLang="zh-CN" sz="2800" b="1" baseline="-25000">
                <a:solidFill>
                  <a:srgbClr val="0066FF"/>
                </a:solidFill>
              </a:rPr>
              <a:t>B</a:t>
            </a:r>
            <a:r>
              <a:rPr lang="zh-CN" altLang="en-US" sz="2400" b="1">
                <a:solidFill>
                  <a:srgbClr val="0066FF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，从而减小信号带宽、节约信道频率资源。</a:t>
            </a:r>
            <a:endParaRPr lang="en-US" altLang="zh-CN" sz="2400" b="1">
              <a:solidFill>
                <a:srgbClr val="080808"/>
              </a:solidFill>
            </a:endParaRPr>
          </a:p>
        </p:txBody>
      </p:sp>
      <p:sp>
        <p:nvSpPr>
          <p:cNvPr id="212999" name="Text Box 33"/>
          <p:cNvSpPr>
            <a:spLocks noChangeArrowheads="1"/>
          </p:cNvSpPr>
          <p:nvPr/>
        </p:nvSpPr>
        <p:spPr bwMode="auto">
          <a:xfrm>
            <a:off x="642938" y="4330700"/>
            <a:ext cx="7858125" cy="1169988"/>
          </a:xfrm>
          <a:prstGeom prst="rect">
            <a:avLst/>
          </a:prstGeom>
          <a:solidFill>
            <a:srgbClr val="F2F2F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>
                <a:srgbClr val="FF0000"/>
              </a:buClr>
              <a:buSzPct val="90000"/>
              <a:buFont typeface="Wingdings" pitchFamily="2" charset="2"/>
              <a:buChar char="Ø"/>
            </a:pPr>
            <a:r>
              <a:rPr lang="en-US" altLang="zh-CN" sz="2800" b="1" i="1">
                <a:solidFill>
                  <a:srgbClr val="000099"/>
                </a:solidFill>
              </a:rPr>
              <a:t>  </a:t>
            </a:r>
            <a:r>
              <a:rPr lang="en-US" altLang="zh-CN" sz="2800" b="1" i="1">
                <a:solidFill>
                  <a:srgbClr val="0066FF"/>
                </a:solidFill>
              </a:rPr>
              <a:t>R</a:t>
            </a:r>
            <a:r>
              <a:rPr lang="en-US" altLang="zh-CN" sz="2800" b="1" baseline="-25000">
                <a:solidFill>
                  <a:srgbClr val="0066FF"/>
                </a:solidFill>
              </a:rPr>
              <a:t>B</a:t>
            </a:r>
            <a:r>
              <a:rPr lang="zh-CN" altLang="en-US" sz="2800" b="1" baseline="-25000">
                <a:solidFill>
                  <a:srgbClr val="0066FF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一定时，增加进制数</a:t>
            </a:r>
            <a:r>
              <a:rPr lang="zh-CN" altLang="en-US" sz="2800" b="1">
                <a:solidFill>
                  <a:srgbClr val="080808"/>
                </a:solidFill>
              </a:rPr>
              <a:t>M</a:t>
            </a:r>
            <a:r>
              <a:rPr lang="zh-CN" altLang="en-US" sz="2400" b="1">
                <a:solidFill>
                  <a:srgbClr val="080808"/>
                </a:solidFill>
              </a:rPr>
              <a:t>，可以增大</a:t>
            </a:r>
            <a:r>
              <a:rPr lang="en-US" altLang="zh-CN" sz="2800" b="1" i="1">
                <a:solidFill>
                  <a:srgbClr val="0000CC"/>
                </a:solidFill>
              </a:rPr>
              <a:t>R</a:t>
            </a:r>
            <a:r>
              <a:rPr lang="en-US" altLang="zh-CN" sz="2800" b="1" baseline="-25000">
                <a:solidFill>
                  <a:srgbClr val="0000CC"/>
                </a:solidFill>
              </a:rPr>
              <a:t>b</a:t>
            </a:r>
            <a:r>
              <a:rPr lang="zh-CN" altLang="en-US" sz="2800" b="1">
                <a:solidFill>
                  <a:srgbClr val="0066FF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，从而在相同带宽内传输更多比特的信息，</a:t>
            </a:r>
            <a:r>
              <a:rPr lang="en-US" altLang="zh-CN" sz="2400" b="1" i="1">
                <a:solidFill>
                  <a:srgbClr val="0000CC"/>
                </a:solidFill>
              </a:rPr>
              <a:t> </a:t>
            </a:r>
            <a:r>
              <a:rPr lang="en-US" altLang="zh-CN" sz="2800" b="1" i="1">
                <a:solidFill>
                  <a:srgbClr val="0000CC"/>
                </a:solidFill>
              </a:rPr>
              <a:t>η</a:t>
            </a:r>
            <a:r>
              <a:rPr lang="en-US" altLang="zh-CN" sz="2800" b="1" baseline="-25000">
                <a:solidFill>
                  <a:srgbClr val="0000CC"/>
                </a:solidFill>
              </a:rPr>
              <a:t>b</a:t>
            </a:r>
            <a:r>
              <a:rPr lang="zh-CN" altLang="en-US" sz="2400" b="1">
                <a:solidFill>
                  <a:srgbClr val="0000CC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  。</a:t>
            </a:r>
            <a:endParaRPr lang="en-US" altLang="zh-CN" sz="2400" b="1">
              <a:solidFill>
                <a:srgbClr val="080808"/>
              </a:solidFill>
            </a:endParaRPr>
          </a:p>
        </p:txBody>
      </p:sp>
      <p:sp>
        <p:nvSpPr>
          <p:cNvPr id="213000" name="矩形 10"/>
          <p:cNvSpPr>
            <a:spLocks noChangeArrowheads="1"/>
          </p:cNvSpPr>
          <p:nvPr/>
        </p:nvSpPr>
        <p:spPr bwMode="auto">
          <a:xfrm>
            <a:off x="1285875" y="5762625"/>
            <a:ext cx="6429375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F7F7F"/>
              </a:buClr>
              <a:buSzPct val="60000"/>
            </a:pP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sym typeface="Times New Roman" pitchFamily="18" charset="0"/>
              </a:rPr>
              <a:t>  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目的：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提高信道的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频带利用率</a:t>
            </a:r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</a:t>
            </a:r>
            <a:r>
              <a:rPr lang="zh-CN" altLang="en-US" sz="2400" b="1">
                <a:solidFill>
                  <a:srgbClr val="080808"/>
                </a:solidFill>
              </a:rPr>
              <a:t>。</a:t>
            </a:r>
            <a:endParaRPr lang="zh-CN" altLang="en-US" sz="1800"/>
          </a:p>
        </p:txBody>
      </p:sp>
      <p:sp>
        <p:nvSpPr>
          <p:cNvPr id="213001" name="Freeform 12"/>
          <p:cNvSpPr>
            <a:spLocks noEditPoints="1" noChangeArrowheads="1"/>
          </p:cNvSpPr>
          <p:nvPr/>
        </p:nvSpPr>
        <p:spPr bwMode="auto">
          <a:xfrm>
            <a:off x="4357688" y="3143250"/>
            <a:ext cx="571500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2" name="Freeform 12"/>
          <p:cNvSpPr>
            <a:spLocks noEditPoints="1" noChangeArrowheads="1"/>
          </p:cNvSpPr>
          <p:nvPr/>
        </p:nvSpPr>
        <p:spPr bwMode="auto">
          <a:xfrm>
            <a:off x="4514850" y="4386263"/>
            <a:ext cx="571500" cy="357187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3" name="Freeform 12"/>
          <p:cNvSpPr>
            <a:spLocks noEditPoints="1" noChangeArrowheads="1"/>
          </p:cNvSpPr>
          <p:nvPr/>
        </p:nvSpPr>
        <p:spPr bwMode="auto">
          <a:xfrm>
            <a:off x="6427788" y="4343400"/>
            <a:ext cx="571500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4" name="Freeform 12"/>
          <p:cNvSpPr>
            <a:spLocks noEditPoints="1" noChangeArrowheads="1"/>
          </p:cNvSpPr>
          <p:nvPr/>
        </p:nvSpPr>
        <p:spPr bwMode="auto">
          <a:xfrm flipV="1">
            <a:off x="6370638" y="3071813"/>
            <a:ext cx="428625" cy="428625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5" name="矩形 17"/>
          <p:cNvSpPr>
            <a:spLocks noChangeArrowheads="1"/>
          </p:cNvSpPr>
          <p:nvPr/>
        </p:nvSpPr>
        <p:spPr bwMode="auto">
          <a:xfrm>
            <a:off x="1852613" y="118745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en-US" altLang="zh-CN" sz="2400" b="1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</a:t>
            </a:r>
            <a:endParaRPr lang="zh-CN" altLang="en-US" sz="1800">
              <a:solidFill>
                <a:srgbClr val="80008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3006" name="矩形 18"/>
          <p:cNvSpPr>
            <a:spLocks noChangeArrowheads="1"/>
          </p:cNvSpPr>
          <p:nvPr/>
        </p:nvSpPr>
        <p:spPr bwMode="auto">
          <a:xfrm>
            <a:off x="5157788" y="1149350"/>
            <a:ext cx="1100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800080"/>
                </a:solidFill>
              </a:rPr>
              <a:t>l</a:t>
            </a:r>
            <a:r>
              <a:rPr lang="en-US" altLang="zh-CN" sz="2400" b="1">
                <a:solidFill>
                  <a:srgbClr val="800080"/>
                </a:solidFill>
              </a:rPr>
              <a:t>og </a:t>
            </a:r>
            <a:r>
              <a:rPr lang="en-US" altLang="zh-CN" sz="2400" b="1" baseline="-25000">
                <a:solidFill>
                  <a:srgbClr val="800080"/>
                </a:solidFill>
              </a:rPr>
              <a:t>2</a:t>
            </a:r>
            <a:r>
              <a:rPr lang="en-US" altLang="zh-CN" sz="2400" b="1">
                <a:solidFill>
                  <a:srgbClr val="800080"/>
                </a:solidFill>
              </a:rPr>
              <a:t>M</a:t>
            </a:r>
            <a:endParaRPr lang="zh-CN" altLang="en-US" sz="2400" b="1">
              <a:solidFill>
                <a:srgbClr val="800080"/>
              </a:solidFill>
            </a:endParaRPr>
          </a:p>
        </p:txBody>
      </p:sp>
      <p:sp>
        <p:nvSpPr>
          <p:cNvPr id="213007" name="Freeform 12"/>
          <p:cNvSpPr>
            <a:spLocks noEditPoints="1" noChangeArrowheads="1"/>
          </p:cNvSpPr>
          <p:nvPr/>
        </p:nvSpPr>
        <p:spPr bwMode="auto">
          <a:xfrm>
            <a:off x="5643563" y="5786438"/>
            <a:ext cx="642937" cy="428625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8" name="Freeform 12"/>
          <p:cNvSpPr>
            <a:spLocks noEditPoints="1" noChangeArrowheads="1"/>
          </p:cNvSpPr>
          <p:nvPr/>
        </p:nvSpPr>
        <p:spPr bwMode="auto">
          <a:xfrm>
            <a:off x="5299075" y="4929188"/>
            <a:ext cx="571500" cy="357187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1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2000"/>
                                        <p:tgtEl>
                                          <p:spTgt spid="21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00"/>
                                        <p:tgtEl>
                                          <p:spTgt spid="21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0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20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1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10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1000"/>
                                        <p:tgtEl>
                                          <p:spTgt spid="21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10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2000"/>
                                        <p:tgtEl>
                                          <p:spTgt spid="21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2000"/>
                                        <p:tgtEl>
                                          <p:spTgt spid="21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10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5" grpId="0" bldLvl="0" animBg="1" autoUpdateAnimBg="0"/>
      <p:bldP spid="212997" grpId="0" bldLvl="0" animBg="1" autoUpdateAnimBg="0"/>
      <p:bldP spid="212999" grpId="0" bldLvl="0" animBg="1" autoUpdateAnimBg="0"/>
      <p:bldP spid="213000" grpId="0" bldLvl="0" animBg="1" autoUpdateAnimBg="0"/>
      <p:bldP spid="213001" grpId="0" animBg="1"/>
      <p:bldP spid="213002" grpId="0" animBg="1"/>
      <p:bldP spid="213003" grpId="0" animBg="1"/>
      <p:bldP spid="213004" grpId="0" animBg="1"/>
      <p:bldP spid="213005" grpId="0" bldLvl="0" autoUpdateAnimBg="0"/>
      <p:bldP spid="213006" grpId="0" bldLvl="0" autoUpdateAnimBg="0"/>
      <p:bldP spid="213007" grpId="0" animBg="1"/>
      <p:bldP spid="21300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54921E-EB6E-45AB-9919-8BC865CE4069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214018" name="矩形 1"/>
          <p:cNvSpPr>
            <a:spLocks noChangeArrowheads="1"/>
          </p:cNvSpPr>
          <p:nvPr/>
        </p:nvSpPr>
        <p:spPr bwMode="auto">
          <a:xfrm>
            <a:off x="857250" y="1328738"/>
            <a:ext cx="735806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F7F7F"/>
              </a:buClr>
              <a:buSzPct val="60000"/>
            </a:pPr>
            <a:r>
              <a:rPr lang="zh-CN" altLang="en-US" sz="2400" b="1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代价：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误码率增大（判决范围减小）</a:t>
            </a:r>
            <a:r>
              <a:rPr lang="en-US" altLang="zh-CN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;   </a:t>
            </a:r>
            <a:r>
              <a:rPr lang="zh-CN" altLang="en-US" sz="24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系统复杂。</a:t>
            </a:r>
          </a:p>
        </p:txBody>
      </p:sp>
      <p:sp>
        <p:nvSpPr>
          <p:cNvPr id="214019" name="矩形 15"/>
          <p:cNvSpPr>
            <a:spLocks noChangeArrowheads="1"/>
          </p:cNvSpPr>
          <p:nvPr/>
        </p:nvSpPr>
        <p:spPr bwMode="auto">
          <a:xfrm>
            <a:off x="928688" y="3895725"/>
            <a:ext cx="72866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7F7F7F"/>
              </a:buClr>
              <a:buSzPct val="60000"/>
            </a:pPr>
            <a:r>
              <a:rPr lang="zh-CN" altLang="en-US" sz="2400" b="1">
                <a:solidFill>
                  <a:srgbClr val="CC3300"/>
                </a:solidFill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种类：</a:t>
            </a:r>
            <a:r>
              <a:rPr lang="zh-CN" altLang="en-US" sz="24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M</a:t>
            </a:r>
            <a:r>
              <a:rPr lang="en-US" altLang="zh-CN" sz="2400" b="1">
                <a:solidFill>
                  <a:srgbClr val="080808"/>
                </a:solidFill>
              </a:rPr>
              <a:t>ASK </a:t>
            </a:r>
            <a:r>
              <a:rPr lang="zh-CN" altLang="en-US" sz="2400" b="1">
                <a:solidFill>
                  <a:srgbClr val="080808"/>
                </a:solidFill>
              </a:rPr>
              <a:t>、</a:t>
            </a:r>
            <a:r>
              <a:rPr lang="en-US" altLang="zh-CN" sz="2400" b="1">
                <a:solidFill>
                  <a:srgbClr val="0000CC"/>
                </a:solidFill>
              </a:rPr>
              <a:t>MFSK</a:t>
            </a:r>
            <a:r>
              <a:rPr lang="zh-CN" altLang="en-US" sz="2400" b="1">
                <a:solidFill>
                  <a:srgbClr val="080808"/>
                </a:solidFill>
              </a:rPr>
              <a:t>、</a:t>
            </a:r>
            <a:r>
              <a:rPr lang="en-US" altLang="zh-CN" sz="2400" b="1">
                <a:solidFill>
                  <a:srgbClr val="080808"/>
                </a:solidFill>
              </a:rPr>
              <a:t> M</a:t>
            </a:r>
            <a:r>
              <a:rPr lang="en-US" altLang="zh-CN" sz="2400" b="1" u="sng">
                <a:solidFill>
                  <a:srgbClr val="080808"/>
                </a:solidFill>
              </a:rPr>
              <a:t>D</a:t>
            </a:r>
            <a:r>
              <a:rPr lang="en-US" altLang="zh-CN" sz="2400" b="1">
                <a:solidFill>
                  <a:srgbClr val="080808"/>
                </a:solidFill>
              </a:rPr>
              <a:t>PSK </a:t>
            </a:r>
            <a:r>
              <a:rPr lang="zh-CN" altLang="en-US" sz="2400" b="1">
                <a:solidFill>
                  <a:srgbClr val="080808"/>
                </a:solidFill>
              </a:rPr>
              <a:t>、</a:t>
            </a:r>
            <a:r>
              <a:rPr lang="en-US" altLang="zh-CN" sz="2400" b="1">
                <a:solidFill>
                  <a:srgbClr val="080808"/>
                </a:solidFill>
              </a:rPr>
              <a:t> MQAM</a:t>
            </a:r>
            <a:endParaRPr lang="en-US" altLang="zh-CN" sz="2400" b="1">
              <a:solidFill>
                <a:srgbClr val="080808"/>
              </a:solidFill>
              <a:sym typeface="Times New Roman" pitchFamily="18" charset="0"/>
            </a:endParaRPr>
          </a:p>
        </p:txBody>
      </p:sp>
      <p:sp>
        <p:nvSpPr>
          <p:cNvPr id="214020" name="矩形 3"/>
          <p:cNvSpPr>
            <a:spLocks noChangeArrowheads="1"/>
          </p:cNvSpPr>
          <p:nvPr/>
        </p:nvSpPr>
        <p:spPr bwMode="auto">
          <a:xfrm>
            <a:off x="2000250" y="1946275"/>
            <a:ext cx="5072063" cy="1554163"/>
          </a:xfrm>
          <a:prstGeom prst="rect">
            <a:avLst/>
          </a:prstGeom>
          <a:solidFill>
            <a:schemeClr val="bg1"/>
          </a:solidFill>
          <a:ln w="28575">
            <a:solidFill>
              <a:srgbClr val="D8D8D8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换言之：若要保证一定的</a:t>
            </a:r>
            <a:r>
              <a:rPr lang="zh-CN" altLang="en-US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误码率，</a:t>
            </a:r>
            <a:endParaRPr lang="en-US" altLang="zh-CN" sz="2400" b="1">
              <a:solidFill>
                <a:srgbClr val="080808"/>
              </a:solidFill>
              <a:latin typeface="Times New Roman" pitchFamily="18" charset="0"/>
              <a:sym typeface="Times New Roman" pitchFamily="18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                 则需增加发射功率，</a:t>
            </a:r>
            <a:endParaRPr lang="en-US" altLang="zh-CN" sz="2400" b="1">
              <a:solidFill>
                <a:srgbClr val="080808"/>
              </a:solidFill>
              <a:latin typeface="Times New Roman" pitchFamily="18" charset="0"/>
              <a:sym typeface="Times New Roman" pitchFamily="18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                 即信号</a:t>
            </a:r>
            <a:r>
              <a:rPr lang="en-US" altLang="zh-CN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 </a:t>
            </a:r>
            <a:r>
              <a:rPr lang="zh-CN" altLang="en-US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的功率效率下降。</a:t>
            </a:r>
          </a:p>
        </p:txBody>
      </p:sp>
      <p:sp>
        <p:nvSpPr>
          <p:cNvPr id="214021" name="矩形 15"/>
          <p:cNvSpPr>
            <a:spLocks noChangeArrowheads="1"/>
          </p:cNvSpPr>
          <p:nvPr/>
        </p:nvSpPr>
        <p:spPr bwMode="auto">
          <a:xfrm>
            <a:off x="2000250" y="4589463"/>
            <a:ext cx="5143500" cy="1554162"/>
          </a:xfrm>
          <a:prstGeom prst="rect">
            <a:avLst/>
          </a:prstGeom>
          <a:solidFill>
            <a:schemeClr val="bg1"/>
          </a:solidFill>
          <a:ln w="28575">
            <a:solidFill>
              <a:srgbClr val="D8D8D8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ts val="38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 注意：</a:t>
            </a:r>
            <a:r>
              <a:rPr lang="en-US" altLang="zh-CN" sz="2400">
                <a:solidFill>
                  <a:srgbClr val="0000CC"/>
                </a:solidFill>
              </a:rPr>
              <a:t>MFSK</a:t>
            </a:r>
            <a:r>
              <a:rPr lang="zh-CN" altLang="en-US" sz="2400" b="1">
                <a:solidFill>
                  <a:srgbClr val="080808"/>
                </a:solidFill>
              </a:rPr>
              <a:t>信号的带宽较宽，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Arial" charset="0"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              </a:t>
            </a:r>
            <a:r>
              <a:rPr lang="zh-CN" altLang="en-US" sz="2400" b="1">
                <a:solidFill>
                  <a:srgbClr val="080808"/>
                </a:solidFill>
              </a:rPr>
              <a:t>频带利用率</a:t>
            </a:r>
            <a:r>
              <a:rPr lang="zh-CN" altLang="en-US" sz="2400" b="1">
                <a:solidFill>
                  <a:srgbClr val="FF0000"/>
                </a:solidFill>
              </a:rPr>
              <a:t>低</a:t>
            </a:r>
            <a:r>
              <a:rPr lang="zh-CN" altLang="en-US" sz="2400" b="1">
                <a:solidFill>
                  <a:srgbClr val="080808"/>
                </a:solidFill>
              </a:rPr>
              <a:t>，</a:t>
            </a:r>
            <a:endParaRPr lang="en-US" altLang="zh-CN" sz="2400" b="1">
              <a:solidFill>
                <a:srgbClr val="080808"/>
              </a:solidFill>
            </a:endParaRPr>
          </a:p>
          <a:p>
            <a:pPr>
              <a:lnSpc>
                <a:spcPts val="3800"/>
              </a:lnSpc>
              <a:spcBef>
                <a:spcPct val="0"/>
              </a:spcBef>
              <a:buClr>
                <a:srgbClr val="7F7F7F"/>
              </a:buClr>
              <a:buSzPct val="60000"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适用于频带资源不受限制的场合。</a:t>
            </a:r>
            <a:endParaRPr lang="en-US" altLang="zh-CN" sz="2400" b="1">
              <a:solidFill>
                <a:srgbClr val="080808"/>
              </a:solidFill>
              <a:sym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1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2000"/>
                                        <p:tgtEl>
                                          <p:spTgt spid="21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2000"/>
                                        <p:tgtEl>
                                          <p:spTgt spid="21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000"/>
                                        <p:tgtEl>
                                          <p:spTgt spid="21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000"/>
                                        <p:tgtEl>
                                          <p:spTgt spid="21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20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20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8" grpId="0" bldLvl="0" animBg="1" autoUpdateAnimBg="0"/>
      <p:bldP spid="214018" grpId="1" bldLvl="0" animBg="1" autoUpdateAnimBg="0"/>
      <p:bldP spid="214019" grpId="0" bldLvl="0" animBg="1" autoUpdateAnimBg="0"/>
      <p:bldP spid="214019" grpId="1" bldLvl="0" animBg="1" autoUpdateAnimBg="0"/>
      <p:bldP spid="214020" grpId="0" bldLvl="0" animBg="1" autoUpdateAnimBg="0"/>
      <p:bldP spid="214021" grpId="0" bldLvl="0" animBg="1" autoUpdateAnimBg="0"/>
      <p:bldP spid="214021" grpId="1" bldLvl="0" animBg="1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8335130-CCD7-4B72-8F61-5E66FC30C963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97283" name="矩形 2"/>
          <p:cNvSpPr>
            <a:spLocks noChangeArrowheads="1"/>
          </p:cNvSpPr>
          <p:nvPr/>
        </p:nvSpPr>
        <p:spPr bwMode="auto">
          <a:xfrm>
            <a:off x="714375" y="1214438"/>
            <a:ext cx="763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</a:rPr>
              <a:t> MASK</a:t>
            </a:r>
            <a:r>
              <a:rPr lang="zh-CN" altLang="en-US" sz="2400" b="1">
                <a:solidFill>
                  <a:srgbClr val="080808"/>
                </a:solidFill>
              </a:rPr>
              <a:t>可看成是二进制振幅键控（</a:t>
            </a:r>
            <a:r>
              <a:rPr lang="en-US" altLang="zh-CN" sz="2400" b="1">
                <a:solidFill>
                  <a:srgbClr val="080808"/>
                </a:solidFill>
              </a:rPr>
              <a:t>2ASK</a:t>
            </a:r>
            <a:r>
              <a:rPr lang="zh-CN" altLang="en-US" sz="2400" b="1">
                <a:solidFill>
                  <a:srgbClr val="080808"/>
                </a:solidFill>
              </a:rPr>
              <a:t>）的推广。</a:t>
            </a:r>
            <a:endParaRPr lang="zh-CN" altLang="en-US" sz="1800"/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857375"/>
            <a:ext cx="4211638" cy="936625"/>
          </a:xfrm>
          <a:prstGeom prst="rect">
            <a:avLst/>
          </a:prstGeom>
          <a:solidFill>
            <a:srgbClr val="CCFFCC">
              <a:alpha val="23137"/>
            </a:srgbClr>
          </a:solidFill>
          <a:ln w="38100" cmpd="dbl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9728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2852738"/>
            <a:ext cx="25749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矩形 4"/>
          <p:cNvSpPr>
            <a:spLocks noChangeArrowheads="1"/>
          </p:cNvSpPr>
          <p:nvPr/>
        </p:nvSpPr>
        <p:spPr bwMode="auto">
          <a:xfrm>
            <a:off x="5219700" y="3357563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000" b="1">
                <a:solidFill>
                  <a:srgbClr val="080808"/>
                </a:solidFill>
              </a:rPr>
              <a:t>且有</a:t>
            </a:r>
            <a:endParaRPr lang="zh-CN" altLang="en-US" sz="1800"/>
          </a:p>
        </p:txBody>
      </p:sp>
      <p:pic>
        <p:nvPicPr>
          <p:cNvPr id="9728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213100"/>
            <a:ext cx="9620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8" name="Picture 6" descr="07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072063"/>
            <a:ext cx="4608512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9" name="Rectangle 3"/>
          <p:cNvSpPr>
            <a:spLocks noChangeArrowheads="1"/>
          </p:cNvSpPr>
          <p:nvPr/>
        </p:nvSpPr>
        <p:spPr bwMode="auto">
          <a:xfrm>
            <a:off x="0" y="428625"/>
            <a:ext cx="65722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C00000"/>
              </a:buClr>
              <a:buSzPct val="65000"/>
              <a:buFont typeface="Arial" charset="0"/>
              <a:buNone/>
            </a:pPr>
            <a:r>
              <a:rPr lang="en-US" altLang="zh-CN" sz="2800" b="1">
                <a:solidFill>
                  <a:srgbClr val="000099"/>
                </a:solidFill>
              </a:rPr>
              <a:t>§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7.4.</a:t>
            </a:r>
            <a:r>
              <a:rPr lang="en-US" altLang="zh-CN" sz="2800" b="1">
                <a:solidFill>
                  <a:srgbClr val="800080"/>
                </a:solidFill>
                <a:ea typeface="微软雅黑" pitchFamily="34" charset="-122"/>
              </a:rPr>
              <a:t>1 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  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进制振幅键控  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M</a:t>
            </a:r>
            <a:r>
              <a:rPr lang="en-US" altLang="zh-CN" sz="2800" b="1">
                <a:solidFill>
                  <a:srgbClr val="000099"/>
                </a:solidFill>
              </a:rPr>
              <a:t>ASK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en-US" altLang="zh-CN" sz="2800" b="1">
              <a:solidFill>
                <a:srgbClr val="000099"/>
              </a:solidFill>
            </a:endParaRPr>
          </a:p>
        </p:txBody>
      </p:sp>
      <p:sp>
        <p:nvSpPr>
          <p:cNvPr id="97290" name="矩形 10"/>
          <p:cNvSpPr>
            <a:spLocks noChangeArrowheads="1"/>
          </p:cNvSpPr>
          <p:nvPr/>
        </p:nvSpPr>
        <p:spPr bwMode="auto">
          <a:xfrm>
            <a:off x="727075" y="4610100"/>
            <a:ext cx="7345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en-US" altLang="zh-CN" sz="2400" b="1">
                <a:solidFill>
                  <a:srgbClr val="0000CC"/>
                </a:solidFill>
              </a:rPr>
              <a:t>4</a:t>
            </a:r>
            <a:r>
              <a:rPr lang="en-US" altLang="zh-CN" sz="2400" b="1">
                <a:solidFill>
                  <a:srgbClr val="080808"/>
                </a:solidFill>
              </a:rPr>
              <a:t>ASK</a:t>
            </a:r>
            <a:r>
              <a:rPr lang="zh-CN" altLang="en-US" sz="2400" b="1">
                <a:solidFill>
                  <a:srgbClr val="080808"/>
                </a:solidFill>
              </a:rPr>
              <a:t>信号振幅有</a:t>
            </a:r>
            <a:r>
              <a:rPr lang="en-US" altLang="zh-CN" sz="2400" b="1">
                <a:solidFill>
                  <a:srgbClr val="0000CC"/>
                </a:solidFill>
              </a:rPr>
              <a:t>4</a:t>
            </a:r>
            <a:r>
              <a:rPr lang="zh-CN" altLang="en-US" sz="2400" b="1">
                <a:solidFill>
                  <a:srgbClr val="080808"/>
                </a:solidFill>
              </a:rPr>
              <a:t>种取值，每个码元含</a:t>
            </a:r>
            <a:r>
              <a:rPr lang="en-US" altLang="zh-CN" sz="2400" b="1">
                <a:solidFill>
                  <a:srgbClr val="0000CC"/>
                </a:solidFill>
              </a:rPr>
              <a:t>2bit</a:t>
            </a:r>
            <a:r>
              <a:rPr lang="zh-CN" altLang="en-US" sz="2400" b="1">
                <a:solidFill>
                  <a:srgbClr val="080808"/>
                </a:solidFill>
              </a:rPr>
              <a:t>。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2E3B781-A525-40B2-A919-88AF161449C6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98307" name="矩形 2"/>
          <p:cNvSpPr>
            <a:spLocks noChangeArrowheads="1"/>
          </p:cNvSpPr>
          <p:nvPr/>
        </p:nvSpPr>
        <p:spPr bwMode="auto">
          <a:xfrm>
            <a:off x="900113" y="1071563"/>
            <a:ext cx="2314575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en-US" altLang="zh-CN" sz="2800" b="1">
                <a:solidFill>
                  <a:srgbClr val="080808"/>
                </a:solidFill>
              </a:rPr>
              <a:t>MASK</a:t>
            </a:r>
            <a:r>
              <a:rPr lang="zh-CN" altLang="en-US" sz="2800" b="1">
                <a:solidFill>
                  <a:srgbClr val="080808"/>
                </a:solidFill>
                <a:sym typeface="Times New Roman" pitchFamily="18" charset="0"/>
              </a:rPr>
              <a:t>调制:</a:t>
            </a:r>
            <a:endParaRPr lang="en-US" altLang="zh-CN" sz="2800" b="1">
              <a:solidFill>
                <a:srgbClr val="080808"/>
              </a:solidFill>
            </a:endParaRPr>
          </a:p>
        </p:txBody>
      </p:sp>
      <p:sp>
        <p:nvSpPr>
          <p:cNvPr id="98308" name="矩形 3"/>
          <p:cNvSpPr>
            <a:spLocks noChangeArrowheads="1"/>
          </p:cNvSpPr>
          <p:nvPr/>
        </p:nvSpPr>
        <p:spPr bwMode="auto">
          <a:xfrm>
            <a:off x="827088" y="1812925"/>
            <a:ext cx="7489825" cy="1754188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   与</a:t>
            </a:r>
            <a:r>
              <a:rPr lang="en-US" altLang="zh-CN" sz="2400" b="1">
                <a:solidFill>
                  <a:srgbClr val="080808"/>
                </a:solidFill>
              </a:rPr>
              <a:t>2ASK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的产生方法相似，区别在于</a:t>
            </a:r>
            <a:r>
              <a:rPr lang="en-US" altLang="zh-CN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:</a:t>
            </a:r>
            <a:endParaRPr lang="zh-CN" altLang="en-US" sz="2400" b="1">
              <a:solidFill>
                <a:srgbClr val="080808"/>
              </a:solidFill>
              <a:latin typeface="宋体" pitchFamily="2" charset="-122"/>
              <a:sym typeface="宋体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发送端输入的</a:t>
            </a:r>
            <a:r>
              <a:rPr lang="zh-CN" altLang="en-US" sz="2400" b="1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二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进制数字基带信号需要先经过电平变换器转换为</a:t>
            </a:r>
            <a:r>
              <a:rPr lang="en-US" altLang="zh-CN" sz="2400" b="1">
                <a:solidFill>
                  <a:srgbClr val="0000CC"/>
                </a:solidFill>
              </a:rPr>
              <a:t>M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宋体" pitchFamily="2" charset="-122"/>
              </a:rPr>
              <a:t>电平的基带脉冲，然后再去调制。</a:t>
            </a:r>
            <a:endParaRPr lang="zh-CN" altLang="en-US" sz="1800"/>
          </a:p>
        </p:txBody>
      </p:sp>
      <p:sp>
        <p:nvSpPr>
          <p:cNvPr id="98309" name="矩形 4"/>
          <p:cNvSpPr>
            <a:spLocks noChangeArrowheads="1"/>
          </p:cNvSpPr>
          <p:nvPr/>
        </p:nvSpPr>
        <p:spPr bwMode="auto">
          <a:xfrm>
            <a:off x="814388" y="4119563"/>
            <a:ext cx="24003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en-US" altLang="zh-CN" sz="2800" b="1">
                <a:solidFill>
                  <a:srgbClr val="080808"/>
                </a:solidFill>
              </a:rPr>
              <a:t>MASK</a:t>
            </a:r>
            <a:r>
              <a:rPr lang="zh-CN" altLang="en-US" sz="2800" b="1">
                <a:solidFill>
                  <a:srgbClr val="080808"/>
                </a:solidFill>
                <a:sym typeface="Times New Roman" pitchFamily="18" charset="0"/>
              </a:rPr>
              <a:t>解调:</a:t>
            </a:r>
            <a:endParaRPr lang="en-US" altLang="zh-CN" sz="2800" b="1">
              <a:solidFill>
                <a:srgbClr val="080808"/>
              </a:solidFill>
            </a:endParaRPr>
          </a:p>
        </p:txBody>
      </p:sp>
      <p:sp>
        <p:nvSpPr>
          <p:cNvPr id="98310" name="矩形 5"/>
          <p:cNvSpPr>
            <a:spLocks noChangeArrowheads="1"/>
          </p:cNvSpPr>
          <p:nvPr/>
        </p:nvSpPr>
        <p:spPr bwMode="auto">
          <a:xfrm>
            <a:off x="900113" y="5033963"/>
            <a:ext cx="7437437" cy="46672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Times New Roman" pitchFamily="18" charset="0"/>
              </a:rPr>
              <a:t>与</a:t>
            </a:r>
            <a:r>
              <a:rPr lang="en-US" altLang="zh-CN" sz="2400" b="1">
                <a:solidFill>
                  <a:srgbClr val="080808"/>
                </a:solidFill>
                <a:sym typeface="Times New Roman" pitchFamily="18" charset="0"/>
              </a:rPr>
              <a:t>2ASK</a:t>
            </a:r>
            <a:r>
              <a:rPr lang="zh-CN" altLang="en-US" sz="2400" b="1">
                <a:solidFill>
                  <a:srgbClr val="080808"/>
                </a:solidFill>
                <a:latin typeface="宋体" pitchFamily="2" charset="-122"/>
                <a:sym typeface="Times New Roman" pitchFamily="18" charset="0"/>
              </a:rPr>
              <a:t>信号解调也相似，有相干和非相干解调两种。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5A78669-09CB-4EB5-929C-A8366D72F415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21709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7063" y="1114425"/>
            <a:ext cx="8374062" cy="3457575"/>
          </a:xfrm>
        </p:spPr>
        <p:txBody>
          <a:bodyPr/>
          <a:lstStyle/>
          <a:p>
            <a:pPr marL="342900" indent="-342900" algn="l" eaLnBrk="1" hangingPunct="1">
              <a:lnSpc>
                <a:spcPts val="4500"/>
              </a:lnSpc>
              <a:buClr>
                <a:srgbClr val="969696"/>
              </a:buClr>
              <a:buSzPct val="70000"/>
              <a:buFont typeface="Wingdings" pitchFamily="2" charset="2"/>
              <a:buChar char="u"/>
            </a:pPr>
            <a:r>
              <a:rPr lang="en-US" altLang="zh-CN" sz="2400" b="1" smtClean="0"/>
              <a:t>MASK</a:t>
            </a:r>
            <a:r>
              <a:rPr lang="zh-CN" altLang="en-US" sz="2400" b="1" smtClean="0"/>
              <a:t>信号的功率谱 与 </a:t>
            </a:r>
            <a:r>
              <a:rPr lang="en-US" altLang="zh-CN" sz="2400" b="1" smtClean="0"/>
              <a:t>2ASK</a:t>
            </a:r>
            <a:r>
              <a:rPr lang="zh-CN" altLang="en-US" sz="2400" b="1" smtClean="0"/>
              <a:t>信号具有相似的形式</a:t>
            </a:r>
            <a:r>
              <a:rPr lang="en-US" altLang="zh-CN" sz="2400" b="1" smtClean="0"/>
              <a:t>;</a:t>
            </a:r>
            <a:endParaRPr lang="zh-CN" altLang="en-US" sz="2400" b="1" smtClean="0"/>
          </a:p>
          <a:p>
            <a:pPr marL="342900" indent="-342900" algn="l" eaLnBrk="1" hangingPunct="1">
              <a:lnSpc>
                <a:spcPts val="4500"/>
              </a:lnSpc>
              <a:buClr>
                <a:srgbClr val="969696"/>
              </a:buClr>
              <a:buSzPct val="70000"/>
              <a:buFont typeface="Wingdings" pitchFamily="2" charset="2"/>
              <a:buChar char="u"/>
            </a:pPr>
            <a:r>
              <a:rPr lang="zh-CN" altLang="en-US" sz="2400" b="1" smtClean="0"/>
              <a:t>谱零点带宽是 </a:t>
            </a:r>
            <a:r>
              <a:rPr lang="en-US" altLang="zh-CN" sz="2400" b="1" smtClean="0"/>
              <a:t>M </a:t>
            </a:r>
            <a:r>
              <a:rPr lang="zh-CN" altLang="en-US" sz="2400" b="1" smtClean="0"/>
              <a:t>进制数字基带信号带宽的两倍。</a:t>
            </a:r>
          </a:p>
          <a:p>
            <a:pPr marL="342900" indent="-342900" algn="l" eaLnBrk="1" hangingPunct="1">
              <a:lnSpc>
                <a:spcPts val="4500"/>
              </a:lnSpc>
              <a:buClr>
                <a:srgbClr val="969696"/>
              </a:buClr>
              <a:buSzPct val="70000"/>
              <a:buFont typeface="Wingdings" pitchFamily="2" charset="2"/>
              <a:buChar char="u"/>
            </a:pPr>
            <a:endParaRPr lang="zh-CN" altLang="en-US" sz="2400" b="1" smtClean="0"/>
          </a:p>
          <a:p>
            <a:pPr marL="342900" indent="-342900" algn="l" eaLnBrk="1" hangingPunct="1">
              <a:lnSpc>
                <a:spcPts val="4500"/>
              </a:lnSpc>
              <a:buClr>
                <a:srgbClr val="969696"/>
              </a:buClr>
              <a:buSzPct val="70000"/>
              <a:buFont typeface="Wingdings" pitchFamily="2" charset="2"/>
              <a:buChar char="u"/>
            </a:pPr>
            <a:endParaRPr lang="zh-CN" altLang="en-US" sz="2400" b="1" smtClean="0"/>
          </a:p>
          <a:p>
            <a:pPr marL="342900" indent="-342900" algn="l" eaLnBrk="1" hangingPunct="1">
              <a:lnSpc>
                <a:spcPts val="4500"/>
              </a:lnSpc>
              <a:buClr>
                <a:srgbClr val="969696"/>
              </a:buClr>
              <a:buSzPct val="70000"/>
              <a:buFont typeface="Wingdings" pitchFamily="2" charset="2"/>
              <a:buChar char="u"/>
            </a:pPr>
            <a:r>
              <a:rPr lang="zh-CN" altLang="en-US" sz="2400" b="1" smtClean="0"/>
              <a:t>在</a:t>
            </a:r>
            <a:r>
              <a:rPr lang="zh-CN" altLang="en-US" sz="2400" b="1" smtClean="0">
                <a:solidFill>
                  <a:srgbClr val="CC0000"/>
                </a:solidFill>
              </a:rPr>
              <a:t> </a:t>
            </a:r>
            <a:r>
              <a:rPr lang="en-US" altLang="zh-CN" sz="2400" b="1" i="1" smtClean="0">
                <a:solidFill>
                  <a:srgbClr val="CC0000"/>
                </a:solidFill>
              </a:rPr>
              <a:t>R</a:t>
            </a:r>
            <a:r>
              <a:rPr lang="en-US" altLang="zh-CN" sz="2400" b="1" baseline="-25000" smtClean="0">
                <a:solidFill>
                  <a:srgbClr val="CC0000"/>
                </a:solidFill>
              </a:rPr>
              <a:t>b</a:t>
            </a:r>
            <a:r>
              <a:rPr lang="zh-CN" altLang="en-US" sz="2400" b="1" smtClean="0"/>
              <a:t>相同时，</a:t>
            </a:r>
            <a:r>
              <a:rPr lang="en-US" altLang="zh-CN" sz="2400" b="1" smtClean="0"/>
              <a:t>MASK</a:t>
            </a:r>
            <a:r>
              <a:rPr lang="zh-CN" altLang="en-US" sz="2400" b="1" smtClean="0"/>
              <a:t>信号带宽是 </a:t>
            </a:r>
            <a:r>
              <a:rPr lang="en-US" altLang="zh-CN" sz="2400" b="1" smtClean="0"/>
              <a:t>2ASK</a:t>
            </a:r>
            <a:r>
              <a:rPr lang="zh-CN" altLang="en-US" sz="2400" b="1" smtClean="0"/>
              <a:t>的</a:t>
            </a:r>
            <a:r>
              <a:rPr lang="en-US" altLang="zh-CN" sz="2400" b="1" smtClean="0">
                <a:solidFill>
                  <a:srgbClr val="CC0000"/>
                </a:solidFill>
              </a:rPr>
              <a:t> 1 / log</a:t>
            </a:r>
            <a:r>
              <a:rPr lang="en-US" altLang="zh-CN" sz="2400" b="1" baseline="-25000" smtClean="0">
                <a:solidFill>
                  <a:srgbClr val="CC0000"/>
                </a:solidFill>
              </a:rPr>
              <a:t>2</a:t>
            </a:r>
            <a:r>
              <a:rPr lang="en-US" altLang="zh-CN" sz="2400" b="1" smtClean="0">
                <a:solidFill>
                  <a:srgbClr val="CC0000"/>
                </a:solidFill>
              </a:rPr>
              <a:t>M </a:t>
            </a:r>
            <a:r>
              <a:rPr lang="zh-CN" altLang="en-US" sz="2400" b="1" smtClean="0"/>
              <a:t>倍 。</a:t>
            </a:r>
            <a:endParaRPr lang="en-US" altLang="zh-CN" sz="2800" b="1" smtClean="0"/>
          </a:p>
        </p:txBody>
      </p:sp>
      <p:pic>
        <p:nvPicPr>
          <p:cNvPr id="217092" name="Object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571750"/>
            <a:ext cx="2808287" cy="1116013"/>
          </a:xfrm>
          <a:prstGeom prst="rect">
            <a:avLst/>
          </a:prstGeom>
          <a:noFill/>
          <a:ln w="38100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93" name="Object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2571750"/>
            <a:ext cx="3127375" cy="1044575"/>
          </a:xfrm>
          <a:prstGeom prst="rect">
            <a:avLst/>
          </a:prstGeom>
          <a:noFill/>
          <a:ln w="38100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096" name="矩形 6"/>
          <p:cNvSpPr>
            <a:spLocks noChangeArrowheads="1"/>
          </p:cNvSpPr>
          <p:nvPr/>
        </p:nvSpPr>
        <p:spPr bwMode="auto">
          <a:xfrm>
            <a:off x="642938" y="4643438"/>
            <a:ext cx="7777162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SzPct val="7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  <a:sym typeface="Times New Roman" pitchFamily="18" charset="0"/>
              </a:rPr>
              <a:t>   </a:t>
            </a:r>
            <a:r>
              <a:rPr lang="en-US" altLang="zh-CN" sz="2400" b="1">
                <a:solidFill>
                  <a:srgbClr val="080808"/>
                </a:solidFill>
              </a:rPr>
              <a:t>MASK</a:t>
            </a:r>
            <a:r>
              <a:rPr lang="zh-CN" altLang="en-US" sz="2400" b="1">
                <a:solidFill>
                  <a:srgbClr val="080808"/>
                </a:solidFill>
                <a:sym typeface="Times New Roman" pitchFamily="18" charset="0"/>
              </a:rPr>
              <a:t>的抗噪声能力差，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SzPct val="70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  <a:sym typeface="Times New Roman" pitchFamily="18" charset="0"/>
              </a:rPr>
              <a:t>  常用多进制正交振幅调制（</a:t>
            </a:r>
            <a:r>
              <a:rPr lang="en-US" altLang="zh-CN" sz="2400" b="1">
                <a:solidFill>
                  <a:srgbClr val="080808"/>
                </a:solidFill>
              </a:rPr>
              <a:t>MQAM</a:t>
            </a:r>
            <a:r>
              <a:rPr lang="zh-CN" altLang="en-US" sz="2400" b="1">
                <a:solidFill>
                  <a:srgbClr val="080808"/>
                </a:solidFill>
              </a:rPr>
              <a:t>）来代替。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1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217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20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20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217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1000"/>
                                        <p:tgtEl>
                                          <p:spTgt spid="217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1000"/>
                                        <p:tgtEl>
                                          <p:spTgt spid="2170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0016D85-25C9-4647-8238-DFE7A0212E15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00355" name="矩形 3"/>
          <p:cNvSpPr>
            <a:spLocks noChangeArrowheads="1"/>
          </p:cNvSpPr>
          <p:nvPr/>
        </p:nvSpPr>
        <p:spPr bwMode="auto">
          <a:xfrm>
            <a:off x="714375" y="1352550"/>
            <a:ext cx="5184775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</a:rPr>
              <a:t>  MFSK</a:t>
            </a:r>
            <a:r>
              <a:rPr lang="zh-CN" altLang="en-US" sz="2400" b="1">
                <a:solidFill>
                  <a:srgbClr val="080808"/>
                </a:solidFill>
              </a:rPr>
              <a:t>可视为</a:t>
            </a:r>
            <a:r>
              <a:rPr lang="en-US" altLang="zh-CN" sz="2400" b="1">
                <a:solidFill>
                  <a:srgbClr val="080808"/>
                </a:solidFill>
              </a:rPr>
              <a:t>2FSK</a:t>
            </a:r>
            <a:r>
              <a:rPr lang="zh-CN" altLang="en-US" sz="2400" b="1">
                <a:solidFill>
                  <a:srgbClr val="080808"/>
                </a:solidFill>
              </a:rPr>
              <a:t>方式的推广。</a:t>
            </a:r>
            <a:endParaRPr lang="zh-CN" altLang="en-US" sz="1800"/>
          </a:p>
        </p:txBody>
      </p:sp>
      <p:sp>
        <p:nvSpPr>
          <p:cNvPr id="100356" name="矩形 4"/>
          <p:cNvSpPr>
            <a:spLocks noChangeArrowheads="1"/>
          </p:cNvSpPr>
          <p:nvPr/>
        </p:nvSpPr>
        <p:spPr bwMode="auto">
          <a:xfrm>
            <a:off x="714375" y="2481263"/>
            <a:ext cx="73453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SzPct val="71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0099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en-US" altLang="zh-CN" sz="2400" b="1">
                <a:solidFill>
                  <a:srgbClr val="000099"/>
                </a:solidFill>
              </a:rPr>
              <a:t>4FSK</a:t>
            </a:r>
            <a:r>
              <a:rPr lang="zh-CN" altLang="en-US" sz="2400" b="1">
                <a:solidFill>
                  <a:srgbClr val="080808"/>
                </a:solidFill>
              </a:rPr>
              <a:t>采用</a:t>
            </a:r>
            <a:r>
              <a:rPr lang="zh-CN" altLang="en-US" sz="2400" b="1">
                <a:solidFill>
                  <a:srgbClr val="000099"/>
                </a:solidFill>
              </a:rPr>
              <a:t> </a:t>
            </a:r>
            <a:r>
              <a:rPr lang="en-US" altLang="zh-CN" sz="2400" b="1">
                <a:solidFill>
                  <a:srgbClr val="000099"/>
                </a:solidFill>
              </a:rPr>
              <a:t>4</a:t>
            </a:r>
            <a:r>
              <a:rPr lang="zh-CN" altLang="en-US" sz="2400" b="1">
                <a:solidFill>
                  <a:srgbClr val="000099"/>
                </a:solidFill>
              </a:rPr>
              <a:t>种</a:t>
            </a:r>
            <a:r>
              <a:rPr lang="zh-CN" altLang="en-US" sz="2400" b="1">
                <a:solidFill>
                  <a:srgbClr val="080808"/>
                </a:solidFill>
              </a:rPr>
              <a:t>不同的</a:t>
            </a:r>
            <a:r>
              <a:rPr lang="zh-CN" altLang="en-US" sz="2400" b="1">
                <a:solidFill>
                  <a:srgbClr val="000099"/>
                </a:solidFill>
              </a:rPr>
              <a:t>频率</a:t>
            </a:r>
            <a:r>
              <a:rPr lang="zh-CN" altLang="en-US" sz="2400" b="1">
                <a:solidFill>
                  <a:srgbClr val="080808"/>
                </a:solidFill>
              </a:rPr>
              <a:t>分别表示</a:t>
            </a:r>
            <a:r>
              <a:rPr lang="zh-CN" altLang="en-US" sz="2400" b="1">
                <a:solidFill>
                  <a:srgbClr val="000099"/>
                </a:solidFill>
              </a:rPr>
              <a:t>双比特</a:t>
            </a:r>
            <a:r>
              <a:rPr lang="zh-CN" altLang="en-US" sz="2400" b="1">
                <a:solidFill>
                  <a:srgbClr val="080808"/>
                </a:solidFill>
              </a:rPr>
              <a:t>信息：</a:t>
            </a:r>
            <a:endParaRPr lang="zh-CN" altLang="en-US" sz="1800"/>
          </a:p>
        </p:txBody>
      </p:sp>
      <p:pic>
        <p:nvPicPr>
          <p:cNvPr id="100357" name="Picture 3" descr="07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3357563"/>
            <a:ext cx="6767513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Rectangle 3"/>
          <p:cNvSpPr>
            <a:spLocks noChangeArrowheads="1"/>
          </p:cNvSpPr>
          <p:nvPr/>
        </p:nvSpPr>
        <p:spPr bwMode="auto">
          <a:xfrm>
            <a:off x="0" y="428625"/>
            <a:ext cx="65722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C00000"/>
              </a:buClr>
              <a:buSzPct val="65000"/>
              <a:buFont typeface="Arial" charset="0"/>
              <a:buNone/>
            </a:pPr>
            <a:r>
              <a:rPr lang="en-US" altLang="zh-CN" sz="2800" b="1">
                <a:solidFill>
                  <a:srgbClr val="000099"/>
                </a:solidFill>
              </a:rPr>
              <a:t>§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7.4.</a:t>
            </a:r>
            <a:r>
              <a:rPr lang="en-US" altLang="zh-CN" sz="2800" b="1">
                <a:solidFill>
                  <a:srgbClr val="800080"/>
                </a:solidFill>
                <a:ea typeface="微软雅黑" pitchFamily="34" charset="-122"/>
              </a:rPr>
              <a:t>2 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  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进制频移键控  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MF</a:t>
            </a:r>
            <a:r>
              <a:rPr lang="en-US" altLang="zh-CN" sz="2800" b="1">
                <a:solidFill>
                  <a:srgbClr val="000099"/>
                </a:solidFill>
              </a:rPr>
              <a:t>SK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en-US" altLang="zh-CN" sz="2800" b="1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AB28A2D-E62D-43F6-B63A-6E0EA1DD0636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01379" name="Picture 3" descr="07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000250"/>
            <a:ext cx="73818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矩形 3"/>
          <p:cNvSpPr>
            <a:spLocks noChangeArrowheads="1"/>
          </p:cNvSpPr>
          <p:nvPr/>
        </p:nvSpPr>
        <p:spPr bwMode="auto">
          <a:xfrm>
            <a:off x="971550" y="1209675"/>
            <a:ext cx="4694238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080808"/>
                </a:solidFill>
              </a:rPr>
              <a:t> MFSK</a:t>
            </a:r>
            <a:r>
              <a:rPr lang="zh-CN" altLang="en-US" sz="2400" b="1">
                <a:solidFill>
                  <a:srgbClr val="080808"/>
                </a:solidFill>
              </a:rPr>
              <a:t>调制与解调的原理框图：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8F0EB80-7416-4982-8FE5-0C9A9C1632BC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02403" name="矩形 1"/>
          <p:cNvSpPr>
            <a:spLocks noChangeArrowheads="1"/>
          </p:cNvSpPr>
          <p:nvPr/>
        </p:nvSpPr>
        <p:spPr bwMode="auto">
          <a:xfrm>
            <a:off x="900113" y="1268413"/>
            <a:ext cx="69135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tabLst>
                <a:tab pos="866775" algn="l"/>
              </a:tabLs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tabLst>
                <a:tab pos="866775" algn="l"/>
              </a:tabLs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tabLst>
                <a:tab pos="866775" algn="l"/>
              </a:tabLs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just">
              <a:lnSpc>
                <a:spcPts val="3700"/>
              </a:lnSpc>
              <a:spcBef>
                <a:spcPct val="0"/>
              </a:spcBef>
              <a:buClr>
                <a:srgbClr val="969696"/>
              </a:buClr>
              <a:buSzPct val="70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要求载频之间的距离足够大，以便用滤波器分离不同频率的谱。</a:t>
            </a:r>
          </a:p>
        </p:txBody>
      </p:sp>
      <p:sp>
        <p:nvSpPr>
          <p:cNvPr id="102404" name="矩形 2"/>
          <p:cNvSpPr>
            <a:spLocks noChangeArrowheads="1"/>
          </p:cNvSpPr>
          <p:nvPr/>
        </p:nvSpPr>
        <p:spPr bwMode="auto">
          <a:xfrm>
            <a:off x="896938" y="2647950"/>
            <a:ext cx="73898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tabLst>
                <a:tab pos="866775" algn="l"/>
              </a:tabLs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tabLst>
                <a:tab pos="866775" algn="l"/>
              </a:tabLs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tabLst>
                <a:tab pos="866775" algn="l"/>
              </a:tabLs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just">
              <a:lnSpc>
                <a:spcPts val="3700"/>
              </a:lnSpc>
              <a:spcBef>
                <a:spcPct val="0"/>
              </a:spcBef>
              <a:buClr>
                <a:srgbClr val="969696"/>
              </a:buClr>
              <a:buSzPct val="7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</a:rPr>
              <a:t>MFSK</a:t>
            </a:r>
            <a:r>
              <a:rPr lang="zh-CN" altLang="en-US" sz="2400" b="1">
                <a:solidFill>
                  <a:srgbClr val="080808"/>
                </a:solidFill>
              </a:rPr>
              <a:t>信号占用较宽的频带，信道频带利用率不高。</a:t>
            </a:r>
            <a:endParaRPr lang="zh-CN" altLang="en-US" sz="1800"/>
          </a:p>
        </p:txBody>
      </p:sp>
      <p:sp>
        <p:nvSpPr>
          <p:cNvPr id="102405" name="矩形 3"/>
          <p:cNvSpPr>
            <a:spLocks noChangeArrowheads="1"/>
          </p:cNvSpPr>
          <p:nvPr/>
        </p:nvSpPr>
        <p:spPr bwMode="auto">
          <a:xfrm>
            <a:off x="928688" y="4602163"/>
            <a:ext cx="71437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tabLst>
                <a:tab pos="866775" algn="l"/>
              </a:tabLs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tabLst>
                <a:tab pos="866775" algn="l"/>
              </a:tabLs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tabLst>
                <a:tab pos="866775" algn="l"/>
              </a:tabLs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tabLst>
                <a:tab pos="866775" algn="l"/>
              </a:tabLs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just">
              <a:lnSpc>
                <a:spcPts val="4000"/>
              </a:lnSpc>
              <a:spcBef>
                <a:spcPct val="0"/>
              </a:spcBef>
              <a:buClr>
                <a:srgbClr val="969696"/>
              </a:buClr>
              <a:buSzPct val="70000"/>
              <a:buFont typeface="Wingdings" pitchFamily="2" charset="2"/>
              <a:buChar char="l"/>
            </a:pPr>
            <a:r>
              <a:rPr lang="en-US" altLang="zh-CN" sz="2400" b="1">
                <a:solidFill>
                  <a:srgbClr val="080808"/>
                </a:solidFill>
              </a:rPr>
              <a:t>MFSK</a:t>
            </a:r>
            <a:r>
              <a:rPr lang="zh-CN" altLang="en-US" sz="2400" b="1">
                <a:solidFill>
                  <a:srgbClr val="080808"/>
                </a:solidFill>
              </a:rPr>
              <a:t>一般用于 调制速率</a:t>
            </a:r>
            <a:r>
              <a:rPr lang="zh-CN" altLang="en-US" sz="2400" b="1">
                <a:solidFill>
                  <a:srgbClr val="000099"/>
                </a:solidFill>
              </a:rPr>
              <a:t>(</a:t>
            </a:r>
            <a:r>
              <a:rPr lang="en-US" altLang="zh-CN" sz="2400" b="1">
                <a:solidFill>
                  <a:srgbClr val="000099"/>
                </a:solidFill>
              </a:rPr>
              <a:t>1/</a:t>
            </a:r>
            <a:r>
              <a:rPr lang="en-US" altLang="zh-CN" sz="2400" b="1" i="1">
                <a:solidFill>
                  <a:srgbClr val="000099"/>
                </a:solidFill>
              </a:rPr>
              <a:t>T</a:t>
            </a:r>
            <a:r>
              <a:rPr lang="en-US" altLang="zh-CN" sz="2400" b="1" baseline="-25000">
                <a:solidFill>
                  <a:srgbClr val="000099"/>
                </a:solidFill>
              </a:rPr>
              <a:t>B</a:t>
            </a:r>
            <a:r>
              <a:rPr lang="en-US" altLang="zh-CN" sz="2400" b="1">
                <a:solidFill>
                  <a:srgbClr val="000099"/>
                </a:solidFill>
              </a:rPr>
              <a:t>)</a:t>
            </a:r>
            <a:r>
              <a:rPr lang="en-US" altLang="zh-CN" sz="2400" b="1">
                <a:solidFill>
                  <a:srgbClr val="080808"/>
                </a:solidFill>
              </a:rPr>
              <a:t> </a:t>
            </a:r>
            <a:r>
              <a:rPr lang="zh-CN" altLang="en-US" sz="2400" b="1">
                <a:solidFill>
                  <a:srgbClr val="080808"/>
                </a:solidFill>
              </a:rPr>
              <a:t>不高的衰落信道</a:t>
            </a:r>
          </a:p>
          <a:p>
            <a:pPr algn="just">
              <a:lnSpc>
                <a:spcPts val="4000"/>
              </a:lnSpc>
              <a:spcBef>
                <a:spcPct val="0"/>
              </a:spcBef>
              <a:buClr>
                <a:srgbClr val="969696"/>
              </a:buClr>
              <a:buSzPct val="70000"/>
              <a:buFont typeface="Wingdings" pitchFamily="2" charset="2"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    传输场合。</a:t>
            </a:r>
            <a:endParaRPr lang="zh-CN" altLang="en-US" sz="1800"/>
          </a:p>
        </p:txBody>
      </p:sp>
      <p:pic>
        <p:nvPicPr>
          <p:cNvPr id="102406" name="Object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57563"/>
            <a:ext cx="2424113" cy="9477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BE62024-1122-4FD1-9951-3BB258199E59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zh-CN" sz="1400" smtClean="0">
              <a:latin typeface="Tahoma" pitchFamily="34" charset="0"/>
            </a:endParaRPr>
          </a:p>
        </p:txBody>
      </p:sp>
      <p:pic>
        <p:nvPicPr>
          <p:cNvPr id="103427" name="Picture 3" descr="07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4014788"/>
            <a:ext cx="57943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矩形 2"/>
          <p:cNvSpPr>
            <a:spLocks noChangeArrowheads="1"/>
          </p:cNvSpPr>
          <p:nvPr/>
        </p:nvSpPr>
        <p:spPr bwMode="auto">
          <a:xfrm>
            <a:off x="725488" y="1814513"/>
            <a:ext cx="6911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</a:rPr>
              <a:t> 利用载波的</a:t>
            </a:r>
            <a:r>
              <a:rPr lang="en-US" altLang="zh-CN" sz="2400" b="1">
                <a:solidFill>
                  <a:srgbClr val="0000CC"/>
                </a:solidFill>
              </a:rPr>
              <a:t>M</a:t>
            </a:r>
            <a:r>
              <a:rPr lang="zh-CN" altLang="en-US" sz="2400" b="1">
                <a:solidFill>
                  <a:srgbClr val="0000CC"/>
                </a:solidFill>
              </a:rPr>
              <a:t>种</a:t>
            </a:r>
            <a:r>
              <a:rPr lang="zh-CN" altLang="en-US" sz="2400" b="1">
                <a:solidFill>
                  <a:srgbClr val="080808"/>
                </a:solidFill>
              </a:rPr>
              <a:t>不同</a:t>
            </a:r>
            <a:r>
              <a:rPr lang="zh-CN" altLang="en-US" sz="2400" b="1">
                <a:solidFill>
                  <a:srgbClr val="0000CC"/>
                </a:solidFill>
              </a:rPr>
              <a:t>相位</a:t>
            </a:r>
            <a:r>
              <a:rPr lang="zh-CN" altLang="en-US" sz="2400" b="1">
                <a:solidFill>
                  <a:srgbClr val="080808"/>
                </a:solidFill>
              </a:rPr>
              <a:t>表示数字信息。</a:t>
            </a:r>
            <a:endParaRPr lang="zh-CN" altLang="en-US" sz="1800"/>
          </a:p>
        </p:txBody>
      </p:sp>
      <p:sp>
        <p:nvSpPr>
          <p:cNvPr id="103429" name="矩形 3"/>
          <p:cNvSpPr>
            <a:spLocks noChangeArrowheads="1"/>
          </p:cNvSpPr>
          <p:nvPr/>
        </p:nvSpPr>
        <p:spPr bwMode="auto">
          <a:xfrm>
            <a:off x="725488" y="3714750"/>
            <a:ext cx="43576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lnSpc>
                <a:spcPct val="105000"/>
              </a:lnSpc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80808"/>
                </a:solidFill>
                <a:latin typeface="Times New Roman" pitchFamily="18" charset="0"/>
                <a:sym typeface="Times New Roman" pitchFamily="18" charset="0"/>
              </a:rPr>
              <a:t> 信号矢量图（星座图）：</a:t>
            </a:r>
            <a:endParaRPr lang="zh-CN" altLang="en-US" sz="2400" b="1">
              <a:solidFill>
                <a:srgbClr val="080808"/>
              </a:solidFill>
            </a:endParaRPr>
          </a:p>
        </p:txBody>
      </p:sp>
      <p:sp>
        <p:nvSpPr>
          <p:cNvPr id="103430" name="Rectangle 3"/>
          <p:cNvSpPr>
            <a:spLocks noChangeArrowheads="1"/>
          </p:cNvSpPr>
          <p:nvPr/>
        </p:nvSpPr>
        <p:spPr bwMode="auto">
          <a:xfrm>
            <a:off x="0" y="428625"/>
            <a:ext cx="85010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C00000"/>
              </a:buClr>
              <a:buSzPct val="65000"/>
              <a:buFont typeface="Arial" charset="0"/>
              <a:buNone/>
            </a:pPr>
            <a:r>
              <a:rPr lang="en-US" altLang="zh-CN" sz="2800" b="1">
                <a:solidFill>
                  <a:srgbClr val="000099"/>
                </a:solidFill>
              </a:rPr>
              <a:t>§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7.4.</a:t>
            </a:r>
            <a:r>
              <a:rPr lang="en-US" altLang="zh-CN" sz="2800" b="1">
                <a:solidFill>
                  <a:srgbClr val="800080"/>
                </a:solidFill>
                <a:ea typeface="微软雅黑" pitchFamily="34" charset="-122"/>
              </a:rPr>
              <a:t>3 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  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8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进制相移键控  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</a:t>
            </a:r>
            <a:r>
              <a:rPr lang="en-US" altLang="zh-CN" sz="2800" b="1">
                <a:solidFill>
                  <a:srgbClr val="000099"/>
                </a:solidFill>
                <a:ea typeface="微软雅黑" pitchFamily="34" charset="-122"/>
              </a:rPr>
              <a:t>MP</a:t>
            </a:r>
            <a:r>
              <a:rPr lang="en-US" altLang="zh-CN" sz="2800" b="1">
                <a:solidFill>
                  <a:srgbClr val="000099"/>
                </a:solidFill>
              </a:rPr>
              <a:t>SK</a:t>
            </a:r>
            <a:r>
              <a:rPr lang="zh-CN" altLang="en-US" sz="28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en-US" altLang="zh-CN" sz="2800" b="1">
              <a:solidFill>
                <a:srgbClr val="000099"/>
              </a:solidFill>
            </a:endParaRPr>
          </a:p>
        </p:txBody>
      </p:sp>
      <p:sp>
        <p:nvSpPr>
          <p:cNvPr id="103431" name="矩形 7"/>
          <p:cNvSpPr>
            <a:spLocks noChangeArrowheads="1"/>
          </p:cNvSpPr>
          <p:nvPr/>
        </p:nvSpPr>
        <p:spPr bwMode="auto">
          <a:xfrm>
            <a:off x="671513" y="1262063"/>
            <a:ext cx="7686675" cy="523875"/>
          </a:xfrm>
          <a:prstGeom prst="rect">
            <a:avLst/>
          </a:pr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>
              <a:buClr>
                <a:srgbClr val="FF3300"/>
              </a:buClr>
              <a:buSzPct val="65000"/>
              <a:buFont typeface="Wingdings" pitchFamily="2" charset="2"/>
              <a:buNone/>
            </a:pPr>
            <a:r>
              <a:rPr lang="en-US" altLang="zh-CN" sz="2800" b="1" u="sng">
                <a:solidFill>
                  <a:srgbClr val="800080"/>
                </a:solidFill>
                <a:ea typeface="黑体" pitchFamily="2" charset="-122"/>
              </a:rPr>
              <a:t>1</a:t>
            </a:r>
            <a:r>
              <a:rPr lang="en-US" altLang="zh-CN" sz="2800" b="1">
                <a:solidFill>
                  <a:srgbClr val="000099"/>
                </a:solidFill>
                <a:ea typeface="黑体" pitchFamily="2" charset="-122"/>
              </a:rPr>
              <a:t>   </a:t>
            </a:r>
            <a:r>
              <a:rPr lang="zh-CN" altLang="en-US" sz="28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基本概念</a:t>
            </a:r>
            <a:endParaRPr lang="zh-CN" altLang="en-US" sz="1800"/>
          </a:p>
        </p:txBody>
      </p:sp>
      <p:graphicFrame>
        <p:nvGraphicFramePr>
          <p:cNvPr id="103432" name="对象 1"/>
          <p:cNvGraphicFramePr>
            <a:graphicFrameLocks noChangeAspect="1"/>
          </p:cNvGraphicFramePr>
          <p:nvPr/>
        </p:nvGraphicFramePr>
        <p:xfrm>
          <a:off x="1511300" y="2393950"/>
          <a:ext cx="513238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5" name="公式" r:id="rId4" imgW="2603500" imgH="228600" progId="Equation.3">
                  <p:embed/>
                </p:oleObj>
              </mc:Choice>
              <mc:Fallback>
                <p:oleObj name="公式" r:id="rId4" imgW="2603500" imgH="2286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2393950"/>
                        <a:ext cx="5132388" cy="449263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3" name="矩形 4"/>
          <p:cNvSpPr>
            <a:spLocks noChangeArrowheads="1"/>
          </p:cNvSpPr>
          <p:nvPr/>
        </p:nvSpPr>
        <p:spPr bwMode="auto">
          <a:xfrm>
            <a:off x="2120900" y="2978150"/>
            <a:ext cx="5516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en-US" sz="2400" b="1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</a:t>
            </a:r>
            <a:r>
              <a:rPr lang="en-US" altLang="zh-CN" sz="2400" b="1" i="1" baseline="-25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2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一组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间隔均匀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的受调制相位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0E5FA5-F57A-42B1-8F72-C2F3A3416F79}" type="slidenum">
              <a:rPr lang="en-US" altLang="zh-CN" sz="1400" smtClean="0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US" altLang="zh-CN" sz="1400" smtClean="0">
              <a:latin typeface="Tahoma" pitchFamily="34" charset="0"/>
            </a:endParaRPr>
          </a:p>
        </p:txBody>
      </p:sp>
      <p:sp>
        <p:nvSpPr>
          <p:cNvPr id="104451" name="矩形 4"/>
          <p:cNvSpPr>
            <a:spLocks noChangeArrowheads="1"/>
          </p:cNvSpPr>
          <p:nvPr/>
        </p:nvSpPr>
        <p:spPr bwMode="auto">
          <a:xfrm>
            <a:off x="684213" y="2935288"/>
            <a:ext cx="7704137" cy="1011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just">
              <a:lnSpc>
                <a:spcPts val="3800"/>
              </a:lnSpc>
              <a:spcBef>
                <a:spcPct val="0"/>
              </a:spcBef>
              <a:buClr>
                <a:srgbClr val="7F7F7F"/>
              </a:buClr>
              <a:buSzPct val="65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随着</a:t>
            </a:r>
            <a:r>
              <a:rPr lang="en-US" altLang="zh-CN" sz="2400" b="1">
                <a:solidFill>
                  <a:srgbClr val="0000CC"/>
                </a:solidFill>
              </a:rPr>
              <a:t>M</a:t>
            </a:r>
            <a:r>
              <a:rPr lang="zh-CN" altLang="en-US" sz="2400" b="1">
                <a:solidFill>
                  <a:srgbClr val="080808"/>
                </a:solidFill>
              </a:rPr>
              <a:t>的增加，</a:t>
            </a:r>
            <a:r>
              <a:rPr lang="zh-CN" altLang="en-US" sz="2400" b="1">
                <a:solidFill>
                  <a:srgbClr val="0000CC"/>
                </a:solidFill>
              </a:rPr>
              <a:t>多相制</a:t>
            </a:r>
            <a:r>
              <a:rPr lang="zh-CN" altLang="en-US" sz="2400" b="1">
                <a:solidFill>
                  <a:srgbClr val="080808"/>
                </a:solidFill>
              </a:rPr>
              <a:t>信号可以在</a:t>
            </a:r>
            <a:r>
              <a:rPr lang="zh-CN" altLang="en-US" sz="2400" b="1">
                <a:solidFill>
                  <a:srgbClr val="FF0000"/>
                </a:solidFill>
              </a:rPr>
              <a:t>相同的带宽</a:t>
            </a:r>
            <a:r>
              <a:rPr lang="zh-CN" altLang="en-US" sz="2400" b="1">
                <a:solidFill>
                  <a:srgbClr val="080808"/>
                </a:solidFill>
              </a:rPr>
              <a:t>中传输更多比特的信息，从而提高</a:t>
            </a:r>
            <a:r>
              <a:rPr lang="zh-CN" altLang="en-US" sz="2400" b="1">
                <a:solidFill>
                  <a:srgbClr val="0000CC"/>
                </a:solidFill>
              </a:rPr>
              <a:t>频带利用率</a:t>
            </a:r>
            <a:r>
              <a:rPr lang="zh-CN" altLang="en-US" sz="2400" b="1">
                <a:solidFill>
                  <a:srgbClr val="080808"/>
                </a:solidFill>
              </a:rPr>
              <a:t>。</a:t>
            </a:r>
          </a:p>
        </p:txBody>
      </p:sp>
      <p:sp>
        <p:nvSpPr>
          <p:cNvPr id="104452" name="矩形 5"/>
          <p:cNvSpPr>
            <a:spLocks noChangeArrowheads="1"/>
          </p:cNvSpPr>
          <p:nvPr/>
        </p:nvSpPr>
        <p:spPr bwMode="auto">
          <a:xfrm>
            <a:off x="498475" y="4022725"/>
            <a:ext cx="4478338" cy="2528888"/>
          </a:xfrm>
          <a:prstGeom prst="rect">
            <a:avLst/>
          </a:prstGeom>
          <a:solidFill>
            <a:srgbClr val="FFFFFF">
              <a:alpha val="72156"/>
            </a:srgb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u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3399"/>
              </a:buClr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CC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r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  <a:sym typeface="Arial" charset="0"/>
              </a:defRPr>
            </a:lvl9pPr>
          </a:lstStyle>
          <a:p>
            <a:pPr algn="just">
              <a:lnSpc>
                <a:spcPts val="3800"/>
              </a:lnSpc>
              <a:spcBef>
                <a:spcPct val="0"/>
              </a:spcBef>
              <a:buClr>
                <a:srgbClr val="7F7F7F"/>
              </a:buClr>
              <a:buSzPct val="65000"/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80808"/>
                </a:solidFill>
              </a:rPr>
              <a:t>随着</a:t>
            </a:r>
            <a:r>
              <a:rPr lang="en-US" altLang="zh-CN" sz="2400" b="1">
                <a:solidFill>
                  <a:srgbClr val="0000CC"/>
                </a:solidFill>
              </a:rPr>
              <a:t>M</a:t>
            </a:r>
            <a:r>
              <a:rPr lang="zh-CN" altLang="en-US" sz="2400" b="1">
                <a:solidFill>
                  <a:srgbClr val="080808"/>
                </a:solidFill>
              </a:rPr>
              <a:t>的增加，星座图上的</a:t>
            </a:r>
            <a:r>
              <a:rPr lang="zh-CN" altLang="en-US" sz="2400" b="1">
                <a:solidFill>
                  <a:srgbClr val="0000CC"/>
                </a:solidFill>
              </a:rPr>
              <a:t>相邻</a:t>
            </a:r>
            <a:r>
              <a:rPr lang="zh-CN" altLang="en-US" sz="2400" b="1">
                <a:solidFill>
                  <a:srgbClr val="080808"/>
                </a:solidFill>
              </a:rPr>
              <a:t>信号点的</a:t>
            </a:r>
            <a:r>
              <a:rPr lang="zh-CN" altLang="en-US" sz="2400" b="1">
                <a:solidFill>
                  <a:srgbClr val="0000CC"/>
                </a:solidFill>
              </a:rPr>
              <a:t>距离</a:t>
            </a:r>
            <a:r>
              <a:rPr lang="zh-CN" altLang="en-US" sz="2400" b="1">
                <a:solidFill>
                  <a:srgbClr val="080808"/>
                </a:solidFill>
              </a:rPr>
              <a:t>会逐渐</a:t>
            </a:r>
            <a:r>
              <a:rPr lang="zh-CN" altLang="en-US" sz="2400" b="1">
                <a:solidFill>
                  <a:srgbClr val="FF0000"/>
                </a:solidFill>
              </a:rPr>
              <a:t>减小</a:t>
            </a:r>
            <a:r>
              <a:rPr lang="zh-CN" altLang="en-US" sz="2400" b="1">
                <a:solidFill>
                  <a:srgbClr val="080808"/>
                </a:solidFill>
              </a:rPr>
              <a:t>（判决范围减小</a:t>
            </a:r>
            <a:r>
              <a:rPr lang="en-US" altLang="zh-CN" sz="2400" b="1">
                <a:solidFill>
                  <a:srgbClr val="080808"/>
                </a:solidFill>
              </a:rPr>
              <a:t>/</a:t>
            </a:r>
            <a:r>
              <a:rPr lang="zh-CN" altLang="en-US" sz="2400" b="1">
                <a:solidFill>
                  <a:srgbClr val="080808"/>
                </a:solidFill>
              </a:rPr>
              <a:t>噪声容限减小），导致</a:t>
            </a:r>
            <a:r>
              <a:rPr lang="zh-CN" altLang="en-US" sz="2400" b="1">
                <a:solidFill>
                  <a:srgbClr val="0000CC"/>
                </a:solidFill>
              </a:rPr>
              <a:t>抗噪性能</a:t>
            </a:r>
            <a:r>
              <a:rPr lang="zh-CN" altLang="en-US" sz="2400" b="1">
                <a:solidFill>
                  <a:srgbClr val="FF0000"/>
                </a:solidFill>
              </a:rPr>
              <a:t>下降</a:t>
            </a:r>
            <a:r>
              <a:rPr lang="zh-CN" altLang="en-US" sz="2400" b="1">
                <a:solidFill>
                  <a:srgbClr val="080808"/>
                </a:solidFill>
              </a:rPr>
              <a:t>；</a:t>
            </a:r>
            <a:r>
              <a:rPr lang="zh-CN" altLang="en-US" sz="2400" b="1">
                <a:solidFill>
                  <a:srgbClr val="0000CC"/>
                </a:solidFill>
              </a:rPr>
              <a:t>设备</a:t>
            </a:r>
            <a:r>
              <a:rPr lang="zh-CN" altLang="en-US" sz="2400" b="1">
                <a:solidFill>
                  <a:srgbClr val="FF0000"/>
                </a:solidFill>
              </a:rPr>
              <a:t>复杂</a:t>
            </a:r>
            <a:r>
              <a:rPr lang="zh-CN" altLang="en-US" sz="2400" b="1">
                <a:solidFill>
                  <a:srgbClr val="080808"/>
                </a:solidFill>
              </a:rPr>
              <a:t>。</a:t>
            </a:r>
            <a:endParaRPr lang="zh-CN" altLang="en-US" sz="1800"/>
          </a:p>
        </p:txBody>
      </p:sp>
      <p:sp>
        <p:nvSpPr>
          <p:cNvPr id="104453" name="Freeform 12"/>
          <p:cNvSpPr>
            <a:spLocks noEditPoints="1" noChangeArrowheads="1"/>
          </p:cNvSpPr>
          <p:nvPr/>
        </p:nvSpPr>
        <p:spPr bwMode="auto">
          <a:xfrm>
            <a:off x="1785938" y="2857500"/>
            <a:ext cx="571500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54" name="Freeform 12"/>
          <p:cNvSpPr>
            <a:spLocks noEditPoints="1" noChangeArrowheads="1"/>
          </p:cNvSpPr>
          <p:nvPr/>
        </p:nvSpPr>
        <p:spPr bwMode="auto">
          <a:xfrm>
            <a:off x="1520825" y="3984625"/>
            <a:ext cx="571500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55" name="Freeform 12"/>
          <p:cNvSpPr>
            <a:spLocks noEditPoints="1" noChangeArrowheads="1"/>
          </p:cNvSpPr>
          <p:nvPr/>
        </p:nvSpPr>
        <p:spPr bwMode="auto">
          <a:xfrm>
            <a:off x="6000750" y="3429000"/>
            <a:ext cx="571500" cy="357188"/>
          </a:xfrm>
          <a:custGeom>
            <a:avLst/>
            <a:gdLst>
              <a:gd name="T0" fmla="*/ 0 w 728"/>
              <a:gd name="T1" fmla="*/ 2147483647 h 604"/>
              <a:gd name="T2" fmla="*/ 2147483647 w 728"/>
              <a:gd name="T3" fmla="*/ 2147483647 h 604"/>
              <a:gd name="T4" fmla="*/ 0 w 728"/>
              <a:gd name="T5" fmla="*/ 2147483647 h 604"/>
              <a:gd name="T6" fmla="*/ 2147483647 w 728"/>
              <a:gd name="T7" fmla="*/ 0 h 604"/>
              <a:gd name="T8" fmla="*/ 2147483647 w 728"/>
              <a:gd name="T9" fmla="*/ 2147483647 h 604"/>
              <a:gd name="T10" fmla="*/ 2147483647 w 728"/>
              <a:gd name="T11" fmla="*/ 2147483647 h 604"/>
              <a:gd name="T12" fmla="*/ 2147483647 w 728"/>
              <a:gd name="T13" fmla="*/ 2147483647 h 604"/>
              <a:gd name="T14" fmla="*/ 2147483647 w 728"/>
              <a:gd name="T15" fmla="*/ 2147483647 h 604"/>
              <a:gd name="T16" fmla="*/ 2147483647 w 728"/>
              <a:gd name="T17" fmla="*/ 2147483647 h 604"/>
              <a:gd name="T18" fmla="*/ 2147483647 w 728"/>
              <a:gd name="T19" fmla="*/ 2147483647 h 604"/>
              <a:gd name="T20" fmla="*/ 2147483647 w 728"/>
              <a:gd name="T21" fmla="*/ 2147483647 h 604"/>
              <a:gd name="T22" fmla="*/ 2147483647 w 728"/>
              <a:gd name="T23" fmla="*/ 2147483647 h 604"/>
              <a:gd name="T24" fmla="*/ 2147483647 w 728"/>
              <a:gd name="T25" fmla="*/ 2147483647 h 604"/>
              <a:gd name="T26" fmla="*/ 2147483647 w 728"/>
              <a:gd name="T27" fmla="*/ 2147483647 h 604"/>
              <a:gd name="T28" fmla="*/ 2147483647 w 728"/>
              <a:gd name="T29" fmla="*/ 2147483647 h 604"/>
              <a:gd name="T30" fmla="*/ 2147483647 w 728"/>
              <a:gd name="T31" fmla="*/ 2147483647 h 604"/>
              <a:gd name="T32" fmla="*/ 2147483647 w 728"/>
              <a:gd name="T33" fmla="*/ 2147483647 h 604"/>
              <a:gd name="T34" fmla="*/ 2147483647 w 728"/>
              <a:gd name="T35" fmla="*/ 2147483647 h 604"/>
              <a:gd name="T36" fmla="*/ 2147483647 w 728"/>
              <a:gd name="T37" fmla="*/ 2147483647 h 604"/>
              <a:gd name="T38" fmla="*/ 2147483647 w 728"/>
              <a:gd name="T39" fmla="*/ 2147483647 h 604"/>
              <a:gd name="T40" fmla="*/ 2147483647 w 728"/>
              <a:gd name="T41" fmla="*/ 2147483647 h 604"/>
              <a:gd name="T42" fmla="*/ 2147483647 w 728"/>
              <a:gd name="T43" fmla="*/ 2147483647 h 604"/>
              <a:gd name="T44" fmla="*/ 2147483647 w 728"/>
              <a:gd name="T45" fmla="*/ 2147483647 h 604"/>
              <a:gd name="T46" fmla="*/ 2147483647 w 728"/>
              <a:gd name="T47" fmla="*/ 2147483647 h 604"/>
              <a:gd name="T48" fmla="*/ 2147483647 w 728"/>
              <a:gd name="T49" fmla="*/ 2147483647 h 604"/>
              <a:gd name="T50" fmla="*/ 2147483647 w 728"/>
              <a:gd name="T51" fmla="*/ 2147483647 h 604"/>
              <a:gd name="T52" fmla="*/ 2147483647 w 728"/>
              <a:gd name="T53" fmla="*/ 2147483647 h 604"/>
              <a:gd name="T54" fmla="*/ 2147483647 w 728"/>
              <a:gd name="T55" fmla="*/ 2147483647 h 604"/>
              <a:gd name="T56" fmla="*/ 2147483647 w 728"/>
              <a:gd name="T57" fmla="*/ 2147483647 h 604"/>
              <a:gd name="T58" fmla="*/ 2147483647 w 728"/>
              <a:gd name="T59" fmla="*/ 2147483647 h 604"/>
              <a:gd name="T60" fmla="*/ 2147483647 w 728"/>
              <a:gd name="T61" fmla="*/ 2147483647 h 604"/>
              <a:gd name="T62" fmla="*/ 2147483647 w 728"/>
              <a:gd name="T63" fmla="*/ 2147483647 h 604"/>
              <a:gd name="T64" fmla="*/ 2147483647 w 728"/>
              <a:gd name="T65" fmla="*/ 2147483647 h 604"/>
              <a:gd name="T66" fmla="*/ 2147483647 w 728"/>
              <a:gd name="T67" fmla="*/ 2147483647 h 604"/>
              <a:gd name="T68" fmla="*/ 2147483647 w 728"/>
              <a:gd name="T69" fmla="*/ 2147483647 h 604"/>
              <a:gd name="T70" fmla="*/ 2147483647 w 728"/>
              <a:gd name="T71" fmla="*/ 2147483647 h 604"/>
              <a:gd name="T72" fmla="*/ 2147483647 w 728"/>
              <a:gd name="T73" fmla="*/ 2147483647 h 604"/>
              <a:gd name="T74" fmla="*/ 2147483647 w 728"/>
              <a:gd name="T75" fmla="*/ 2147483647 h 604"/>
              <a:gd name="T76" fmla="*/ 2147483647 w 728"/>
              <a:gd name="T77" fmla="*/ 2147483647 h 604"/>
              <a:gd name="T78" fmla="*/ 2147483647 w 728"/>
              <a:gd name="T79" fmla="*/ 0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728"/>
              <a:gd name="T121" fmla="*/ 0 h 604"/>
              <a:gd name="T122" fmla="*/ 728 w 728"/>
              <a:gd name="T123" fmla="*/ 604 h 60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728" h="604">
                <a:moveTo>
                  <a:pt x="0" y="590"/>
                </a:moveTo>
                <a:lnTo>
                  <a:pt x="0" y="590"/>
                </a:lnTo>
                <a:lnTo>
                  <a:pt x="12" y="574"/>
                </a:lnTo>
                <a:lnTo>
                  <a:pt x="6" y="582"/>
                </a:lnTo>
                <a:lnTo>
                  <a:pt x="0" y="590"/>
                </a:lnTo>
                <a:close/>
                <a:moveTo>
                  <a:pt x="718" y="0"/>
                </a:moveTo>
                <a:lnTo>
                  <a:pt x="606" y="240"/>
                </a:lnTo>
                <a:lnTo>
                  <a:pt x="656" y="216"/>
                </a:lnTo>
                <a:lnTo>
                  <a:pt x="642" y="272"/>
                </a:lnTo>
                <a:lnTo>
                  <a:pt x="626" y="324"/>
                </a:lnTo>
                <a:lnTo>
                  <a:pt x="608" y="374"/>
                </a:lnTo>
                <a:lnTo>
                  <a:pt x="588" y="418"/>
                </a:lnTo>
                <a:lnTo>
                  <a:pt x="566" y="460"/>
                </a:lnTo>
                <a:lnTo>
                  <a:pt x="542" y="494"/>
                </a:lnTo>
                <a:lnTo>
                  <a:pt x="518" y="524"/>
                </a:lnTo>
                <a:lnTo>
                  <a:pt x="504" y="536"/>
                </a:lnTo>
                <a:lnTo>
                  <a:pt x="492" y="548"/>
                </a:lnTo>
                <a:lnTo>
                  <a:pt x="470" y="562"/>
                </a:lnTo>
                <a:lnTo>
                  <a:pt x="446" y="576"/>
                </a:lnTo>
                <a:lnTo>
                  <a:pt x="420" y="586"/>
                </a:lnTo>
                <a:lnTo>
                  <a:pt x="392" y="594"/>
                </a:lnTo>
                <a:lnTo>
                  <a:pt x="364" y="598"/>
                </a:lnTo>
                <a:lnTo>
                  <a:pt x="336" y="598"/>
                </a:lnTo>
                <a:lnTo>
                  <a:pt x="306" y="592"/>
                </a:lnTo>
                <a:lnTo>
                  <a:pt x="292" y="588"/>
                </a:lnTo>
                <a:lnTo>
                  <a:pt x="278" y="582"/>
                </a:lnTo>
                <a:lnTo>
                  <a:pt x="238" y="566"/>
                </a:lnTo>
                <a:lnTo>
                  <a:pt x="198" y="554"/>
                </a:lnTo>
                <a:lnTo>
                  <a:pt x="160" y="544"/>
                </a:lnTo>
                <a:lnTo>
                  <a:pt x="124" y="540"/>
                </a:lnTo>
                <a:lnTo>
                  <a:pt x="108" y="540"/>
                </a:lnTo>
                <a:lnTo>
                  <a:pt x="92" y="540"/>
                </a:lnTo>
                <a:lnTo>
                  <a:pt x="76" y="542"/>
                </a:lnTo>
                <a:lnTo>
                  <a:pt x="62" y="546"/>
                </a:lnTo>
                <a:lnTo>
                  <a:pt x="48" y="550"/>
                </a:lnTo>
                <a:lnTo>
                  <a:pt x="36" y="556"/>
                </a:lnTo>
                <a:lnTo>
                  <a:pt x="24" y="564"/>
                </a:lnTo>
                <a:lnTo>
                  <a:pt x="12" y="574"/>
                </a:lnTo>
                <a:lnTo>
                  <a:pt x="28" y="562"/>
                </a:lnTo>
                <a:lnTo>
                  <a:pt x="46" y="552"/>
                </a:lnTo>
                <a:lnTo>
                  <a:pt x="58" y="548"/>
                </a:lnTo>
                <a:lnTo>
                  <a:pt x="70" y="544"/>
                </a:lnTo>
                <a:lnTo>
                  <a:pt x="84" y="542"/>
                </a:lnTo>
                <a:lnTo>
                  <a:pt x="100" y="542"/>
                </a:lnTo>
                <a:lnTo>
                  <a:pt x="116" y="542"/>
                </a:lnTo>
                <a:lnTo>
                  <a:pt x="134" y="544"/>
                </a:lnTo>
                <a:lnTo>
                  <a:pt x="154" y="546"/>
                </a:lnTo>
                <a:lnTo>
                  <a:pt x="174" y="550"/>
                </a:lnTo>
                <a:lnTo>
                  <a:pt x="198" y="556"/>
                </a:lnTo>
                <a:lnTo>
                  <a:pt x="222" y="564"/>
                </a:lnTo>
                <a:lnTo>
                  <a:pt x="248" y="574"/>
                </a:lnTo>
                <a:lnTo>
                  <a:pt x="276" y="586"/>
                </a:lnTo>
                <a:lnTo>
                  <a:pt x="298" y="594"/>
                </a:lnTo>
                <a:lnTo>
                  <a:pt x="322" y="600"/>
                </a:lnTo>
                <a:lnTo>
                  <a:pt x="348" y="604"/>
                </a:lnTo>
                <a:lnTo>
                  <a:pt x="376" y="604"/>
                </a:lnTo>
                <a:lnTo>
                  <a:pt x="404" y="600"/>
                </a:lnTo>
                <a:lnTo>
                  <a:pt x="434" y="592"/>
                </a:lnTo>
                <a:lnTo>
                  <a:pt x="466" y="578"/>
                </a:lnTo>
                <a:lnTo>
                  <a:pt x="498" y="560"/>
                </a:lnTo>
                <a:lnTo>
                  <a:pt x="512" y="550"/>
                </a:lnTo>
                <a:lnTo>
                  <a:pt x="526" y="538"/>
                </a:lnTo>
                <a:lnTo>
                  <a:pt x="540" y="524"/>
                </a:lnTo>
                <a:lnTo>
                  <a:pt x="554" y="508"/>
                </a:lnTo>
                <a:lnTo>
                  <a:pt x="580" y="472"/>
                </a:lnTo>
                <a:lnTo>
                  <a:pt x="606" y="430"/>
                </a:lnTo>
                <a:lnTo>
                  <a:pt x="630" y="384"/>
                </a:lnTo>
                <a:lnTo>
                  <a:pt x="650" y="332"/>
                </a:lnTo>
                <a:lnTo>
                  <a:pt x="668" y="278"/>
                </a:lnTo>
                <a:lnTo>
                  <a:pt x="684" y="220"/>
                </a:lnTo>
                <a:lnTo>
                  <a:pt x="728" y="326"/>
                </a:lnTo>
                <a:lnTo>
                  <a:pt x="7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4456" name="Picture 4" descr="07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98425"/>
            <a:ext cx="7572375" cy="277336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7" name="Picture 5" descr="t06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4022725"/>
            <a:ext cx="26765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备选1">
  <a:themeElements>
    <a:clrScheme name="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3_备选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80808"/>
    </a:dk1>
    <a:lt1>
      <a:srgbClr val="FFFFFF"/>
    </a:lt1>
    <a:dk2>
      <a:srgbClr val="A59A55"/>
    </a:dk2>
    <a:lt2>
      <a:srgbClr val="DDDDDD"/>
    </a:lt2>
    <a:accent1>
      <a:srgbClr val="4AB1E4"/>
    </a:accent1>
    <a:accent2>
      <a:srgbClr val="8F038F"/>
    </a:accent2>
    <a:accent3>
      <a:srgbClr val="FFFFFF"/>
    </a:accent3>
    <a:accent4>
      <a:srgbClr val="060606"/>
    </a:accent4>
    <a:accent5>
      <a:srgbClr val="B1D5EF"/>
    </a:accent5>
    <a:accent6>
      <a:srgbClr val="810281"/>
    </a:accent6>
    <a:hlink>
      <a:srgbClr val="F77A1D"/>
    </a:hlink>
    <a:folHlink>
      <a:srgbClr val="5BBE4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13550</TotalTime>
  <Words>4604</Words>
  <Application>Microsoft Office PowerPoint</Application>
  <PresentationFormat>全屏显示(4:3)</PresentationFormat>
  <Paragraphs>943</Paragraphs>
  <Slides>130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130</vt:i4>
      </vt:variant>
    </vt:vector>
  </HeadingPairs>
  <TitlesOfParts>
    <vt:vector size="156" baseType="lpstr">
      <vt:lpstr>Arial</vt:lpstr>
      <vt:lpstr>宋体</vt:lpstr>
      <vt:lpstr>Times New Roman</vt:lpstr>
      <vt:lpstr>隶书</vt:lpstr>
      <vt:lpstr>楷体_GB2312</vt:lpstr>
      <vt:lpstr>Wingdings</vt:lpstr>
      <vt:lpstr>Tahoma</vt:lpstr>
      <vt:lpstr>微软雅黑</vt:lpstr>
      <vt:lpstr>Arial Unicode MS</vt:lpstr>
      <vt:lpstr>华文中宋</vt:lpstr>
      <vt:lpstr>Symbol</vt:lpstr>
      <vt:lpstr>黑体</vt:lpstr>
      <vt:lpstr>幼圆</vt:lpstr>
      <vt:lpstr>Calibri</vt:lpstr>
      <vt:lpstr>Cambria Math</vt:lpstr>
      <vt:lpstr>华文细黑</vt:lpstr>
      <vt:lpstr>Blends</vt:lpstr>
      <vt:lpstr>1_Blends</vt:lpstr>
      <vt:lpstr>3_备选1</vt:lpstr>
      <vt:lpstr>Visio</vt:lpstr>
      <vt:lpstr>Equation</vt:lpstr>
      <vt:lpstr>MathType 6.0 Equation</vt:lpstr>
      <vt:lpstr>Microsoft Visio 绘图</vt:lpstr>
      <vt:lpstr>Microsoft 公式 3.0</vt:lpstr>
      <vt:lpstr>公式</vt:lpstr>
      <vt:lpstr>MathType 5.0 Equation</vt:lpstr>
      <vt:lpstr>PowerPoint 演示文稿</vt:lpstr>
      <vt:lpstr>PowerPoint 演示文稿</vt:lpstr>
      <vt:lpstr>PowerPoint 演示文稿</vt:lpstr>
      <vt:lpstr>PowerPoint 演示文稿</vt:lpstr>
      <vt:lpstr>§7.1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§7.2</vt:lpstr>
      <vt:lpstr>概 述  </vt:lpstr>
      <vt:lpstr>PowerPoint 演示文稿</vt:lpstr>
      <vt:lpstr>PowerPoint 演示文稿</vt:lpstr>
      <vt:lpstr>PowerPoint 演示文稿</vt:lpstr>
      <vt:lpstr>好像与 单极性 基带系统的 情况类似！</vt:lpstr>
      <vt:lpstr>因此，借助单极性基带系统的分析结果：</vt:lpstr>
      <vt:lpstr>PowerPoint 演示文稿</vt:lpstr>
      <vt:lpstr>PowerPoint 演示文稿</vt:lpstr>
      <vt:lpstr>PowerPoint 演示文稿</vt:lpstr>
      <vt:lpstr>PowerPoint 演示文稿</vt:lpstr>
      <vt:lpstr>则 P(0/1) 可借助Marcum Q函数表示为</vt:lpstr>
      <vt:lpstr>PowerPoint 演示文稿</vt:lpstr>
      <vt:lpstr>PowerPoint 演示文稿</vt:lpstr>
      <vt:lpstr>PowerPoint 演示文稿</vt:lpstr>
      <vt:lpstr>——2ASK系统抗噪声性能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与双极性 基带系统       的 情况类似</vt:lpstr>
      <vt:lpstr>因此，借助双极性基带系统的分析结果：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§7.3</vt:lpstr>
      <vt:lpstr>PowerPoint 演示文稿</vt:lpstr>
      <vt:lpstr>PowerPoint 演示文稿</vt:lpstr>
      <vt:lpstr>误码率曲线</vt:lpstr>
      <vt:lpstr>PowerPoint 演示文稿</vt:lpstr>
      <vt:lpstr>PowerPoint 演示文稿</vt:lpstr>
      <vt:lpstr> 讨论：</vt:lpstr>
      <vt:lpstr>答案：12.3 dB</vt:lpstr>
      <vt:lpstr>PowerPoint 演示文稿</vt:lpstr>
      <vt:lpstr>PowerPoint 演示文稿</vt:lpstr>
      <vt:lpstr>PowerPoint 演示文稿</vt:lpstr>
      <vt:lpstr>PowerPoint 演示文稿</vt:lpstr>
      <vt:lpstr>多进制 数字调制系统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多进制数字调制系统 的抗噪声性能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Xidian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ph</dc:creator>
  <cp:lastModifiedBy>penghong</cp:lastModifiedBy>
  <cp:revision>523</cp:revision>
  <dcterms:created xsi:type="dcterms:W3CDTF">2005-12-13T08:40:34Z</dcterms:created>
  <dcterms:modified xsi:type="dcterms:W3CDTF">2019-11-03T07:31:36Z</dcterms:modified>
</cp:coreProperties>
</file>